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65" r:id="rId2"/>
    <p:sldId id="266" r:id="rId3"/>
  </p:sldIdLst>
  <p:sldSz cx="9134475" cy="12179300" type="ledger"/>
  <p:notesSz cx="9124950" cy="14782800"/>
  <p:defaultTextStyle>
    <a:defPPr>
      <a:defRPr lang="en-US"/>
    </a:defPPr>
    <a:lvl1pPr marL="0" algn="l" defTabSz="1152053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1pPr>
    <a:lvl2pPr marL="576026" algn="l" defTabSz="1152053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2pPr>
    <a:lvl3pPr marL="1152053" algn="l" defTabSz="1152053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3pPr>
    <a:lvl4pPr marL="1728079" algn="l" defTabSz="1152053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4pPr>
    <a:lvl5pPr marL="2304105" algn="l" defTabSz="1152053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5pPr>
    <a:lvl6pPr marL="2880131" algn="l" defTabSz="1152053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6pPr>
    <a:lvl7pPr marL="3456158" algn="l" defTabSz="1152053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7pPr>
    <a:lvl8pPr marL="4032184" algn="l" defTabSz="1152053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8pPr>
    <a:lvl9pPr marL="4608210" algn="l" defTabSz="1152053" rtl="0" eaLnBrk="1" latinLnBrk="0" hangingPunct="1">
      <a:defRPr sz="226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7" userDrawn="1">
          <p15:clr>
            <a:srgbClr val="A4A3A4"/>
          </p15:clr>
        </p15:guide>
        <p15:guide id="2" pos="28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34" autoAdjust="0"/>
    <p:restoredTop sz="94660"/>
  </p:normalViewPr>
  <p:slideViewPr>
    <p:cSldViewPr snapToGrid="0" showGuides="1">
      <p:cViewPr varScale="1">
        <p:scale>
          <a:sx n="44" d="100"/>
          <a:sy n="44" d="100"/>
        </p:scale>
        <p:origin x="1758" y="54"/>
      </p:cViewPr>
      <p:guideLst>
        <p:guide orient="horz" pos="3957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54554" cy="741897"/>
          </a:xfrm>
          <a:prstGeom prst="rect">
            <a:avLst/>
          </a:prstGeom>
        </p:spPr>
        <p:txBody>
          <a:bodyPr vert="horz" lIns="132960" tIns="66480" rIns="132960" bIns="66480" rtlCol="0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68350" y="0"/>
            <a:ext cx="3954554" cy="741897"/>
          </a:xfrm>
          <a:prstGeom prst="rect">
            <a:avLst/>
          </a:prstGeom>
        </p:spPr>
        <p:txBody>
          <a:bodyPr vert="horz" lIns="132960" tIns="66480" rIns="132960" bIns="66480" rtlCol="0"/>
          <a:lstStyle>
            <a:lvl1pPr algn="r">
              <a:defRPr sz="1700"/>
            </a:lvl1pPr>
          </a:lstStyle>
          <a:p>
            <a:fld id="{C64806C2-2E5C-46CD-9B21-B91FC2FA3F2E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0813" y="1847850"/>
            <a:ext cx="3743325" cy="498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960" tIns="66480" rIns="132960" bIns="664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2906" y="7113191"/>
            <a:ext cx="7299141" cy="5822389"/>
          </a:xfrm>
          <a:prstGeom prst="rect">
            <a:avLst/>
          </a:prstGeom>
        </p:spPr>
        <p:txBody>
          <a:bodyPr vert="horz" lIns="132960" tIns="66480" rIns="132960" bIns="6648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040903"/>
            <a:ext cx="3954554" cy="741897"/>
          </a:xfrm>
          <a:prstGeom prst="rect">
            <a:avLst/>
          </a:prstGeom>
        </p:spPr>
        <p:txBody>
          <a:bodyPr vert="horz" lIns="132960" tIns="66480" rIns="132960" bIns="66480" rtlCol="0" anchor="b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68350" y="14040903"/>
            <a:ext cx="3954554" cy="741897"/>
          </a:xfrm>
          <a:prstGeom prst="rect">
            <a:avLst/>
          </a:prstGeom>
        </p:spPr>
        <p:txBody>
          <a:bodyPr vert="horz" lIns="132960" tIns="66480" rIns="132960" bIns="66480" rtlCol="0" anchor="b"/>
          <a:lstStyle>
            <a:lvl1pPr algn="r">
              <a:defRPr sz="1700"/>
            </a:lvl1pPr>
          </a:lstStyle>
          <a:p>
            <a:fld id="{6FDF2FFC-C772-4CB5-8E7B-C41A03F98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00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52053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1pPr>
    <a:lvl2pPr marL="576026" algn="l" defTabSz="1152053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2pPr>
    <a:lvl3pPr marL="1152053" algn="l" defTabSz="1152053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3pPr>
    <a:lvl4pPr marL="1728079" algn="l" defTabSz="1152053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4pPr>
    <a:lvl5pPr marL="2304105" algn="l" defTabSz="1152053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5pPr>
    <a:lvl6pPr marL="2880131" algn="l" defTabSz="1152053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6pPr>
    <a:lvl7pPr marL="3456158" algn="l" defTabSz="1152053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7pPr>
    <a:lvl8pPr marL="4032184" algn="l" defTabSz="1152053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8pPr>
    <a:lvl9pPr marL="4608210" algn="l" defTabSz="1152053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0813" y="1847850"/>
            <a:ext cx="3743325" cy="49895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DF2FFC-C772-4CB5-8E7B-C41A03F98B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08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086" y="1993233"/>
            <a:ext cx="7764304" cy="4240201"/>
          </a:xfrm>
        </p:spPr>
        <p:txBody>
          <a:bodyPr anchor="b"/>
          <a:lstStyle>
            <a:lvl1pPr algn="ctr">
              <a:defRPr sz="599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1810" y="6396953"/>
            <a:ext cx="6850856" cy="2940511"/>
          </a:xfrm>
        </p:spPr>
        <p:txBody>
          <a:bodyPr/>
          <a:lstStyle>
            <a:lvl1pPr marL="0" indent="0" algn="ctr">
              <a:buNone/>
              <a:defRPr sz="2398"/>
            </a:lvl1pPr>
            <a:lvl2pPr marL="456743" indent="0" algn="ctr">
              <a:buNone/>
              <a:defRPr sz="1998"/>
            </a:lvl2pPr>
            <a:lvl3pPr marL="913486" indent="0" algn="ctr">
              <a:buNone/>
              <a:defRPr sz="1798"/>
            </a:lvl3pPr>
            <a:lvl4pPr marL="1370228" indent="0" algn="ctr">
              <a:buNone/>
              <a:defRPr sz="1598"/>
            </a:lvl4pPr>
            <a:lvl5pPr marL="1826971" indent="0" algn="ctr">
              <a:buNone/>
              <a:defRPr sz="1598"/>
            </a:lvl5pPr>
            <a:lvl6pPr marL="2283714" indent="0" algn="ctr">
              <a:buNone/>
              <a:defRPr sz="1598"/>
            </a:lvl6pPr>
            <a:lvl7pPr marL="2740457" indent="0" algn="ctr">
              <a:buNone/>
              <a:defRPr sz="1598"/>
            </a:lvl7pPr>
            <a:lvl8pPr marL="3197200" indent="0" algn="ctr">
              <a:buNone/>
              <a:defRPr sz="1598"/>
            </a:lvl8pPr>
            <a:lvl9pPr marL="3653942" indent="0" algn="ctr">
              <a:buNone/>
              <a:defRPr sz="1598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613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01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6859" y="648435"/>
            <a:ext cx="1969621" cy="103213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995" y="648435"/>
            <a:ext cx="5794683" cy="1032139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50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64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238" y="3036371"/>
            <a:ext cx="7878485" cy="5066250"/>
          </a:xfrm>
        </p:spPr>
        <p:txBody>
          <a:bodyPr anchor="b"/>
          <a:lstStyle>
            <a:lvl1pPr>
              <a:defRPr sz="599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238" y="8150549"/>
            <a:ext cx="7878485" cy="2664221"/>
          </a:xfrm>
        </p:spPr>
        <p:txBody>
          <a:bodyPr/>
          <a:lstStyle>
            <a:lvl1pPr marL="0" indent="0">
              <a:buNone/>
              <a:defRPr sz="2398">
                <a:solidFill>
                  <a:schemeClr val="tx1"/>
                </a:solidFill>
              </a:defRPr>
            </a:lvl1pPr>
            <a:lvl2pPr marL="456743" indent="0">
              <a:buNone/>
              <a:defRPr sz="1998">
                <a:solidFill>
                  <a:schemeClr val="tx1">
                    <a:tint val="75000"/>
                  </a:schemeClr>
                </a:solidFill>
              </a:defRPr>
            </a:lvl2pPr>
            <a:lvl3pPr marL="913486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3pPr>
            <a:lvl4pPr marL="1370228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4pPr>
            <a:lvl5pPr marL="1826971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5pPr>
            <a:lvl6pPr marL="2283714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6pPr>
            <a:lvl7pPr marL="2740457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7pPr>
            <a:lvl8pPr marL="3197200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8pPr>
            <a:lvl9pPr marL="3653942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237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7995" y="3242175"/>
            <a:ext cx="3882152" cy="772765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4328" y="3242175"/>
            <a:ext cx="3882152" cy="772765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66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85" y="648437"/>
            <a:ext cx="7878485" cy="23541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186" y="2985621"/>
            <a:ext cx="3864310" cy="1463207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186" y="4448828"/>
            <a:ext cx="3864310" cy="654355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4328" y="2985621"/>
            <a:ext cx="3883342" cy="1463207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4328" y="4448828"/>
            <a:ext cx="3883342" cy="654355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04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179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15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85" y="811953"/>
            <a:ext cx="2946106" cy="2841837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342" y="1753596"/>
            <a:ext cx="4624328" cy="8655197"/>
          </a:xfrm>
        </p:spPr>
        <p:txBody>
          <a:bodyPr/>
          <a:lstStyle>
            <a:lvl1pPr>
              <a:defRPr sz="3197"/>
            </a:lvl1pPr>
            <a:lvl2pPr>
              <a:defRPr sz="2797"/>
            </a:lvl2pPr>
            <a:lvl3pPr>
              <a:defRPr sz="2398"/>
            </a:lvl3pPr>
            <a:lvl4pPr>
              <a:defRPr sz="1998"/>
            </a:lvl4pPr>
            <a:lvl5pPr>
              <a:defRPr sz="1998"/>
            </a:lvl5pPr>
            <a:lvl6pPr>
              <a:defRPr sz="1998"/>
            </a:lvl6pPr>
            <a:lvl7pPr>
              <a:defRPr sz="1998"/>
            </a:lvl7pPr>
            <a:lvl8pPr>
              <a:defRPr sz="1998"/>
            </a:lvl8pPr>
            <a:lvl9pPr>
              <a:defRPr sz="199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185" y="3653790"/>
            <a:ext cx="2946106" cy="6769098"/>
          </a:xfrm>
        </p:spPr>
        <p:txBody>
          <a:bodyPr/>
          <a:lstStyle>
            <a:lvl1pPr marL="0" indent="0"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85" y="811953"/>
            <a:ext cx="2946106" cy="2841837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3342" y="1753596"/>
            <a:ext cx="4624328" cy="8655197"/>
          </a:xfrm>
        </p:spPr>
        <p:txBody>
          <a:bodyPr anchor="t"/>
          <a:lstStyle>
            <a:lvl1pPr marL="0" indent="0">
              <a:buNone/>
              <a:defRPr sz="3197"/>
            </a:lvl1pPr>
            <a:lvl2pPr marL="456743" indent="0">
              <a:buNone/>
              <a:defRPr sz="2797"/>
            </a:lvl2pPr>
            <a:lvl3pPr marL="913486" indent="0">
              <a:buNone/>
              <a:defRPr sz="2398"/>
            </a:lvl3pPr>
            <a:lvl4pPr marL="1370228" indent="0">
              <a:buNone/>
              <a:defRPr sz="1998"/>
            </a:lvl4pPr>
            <a:lvl5pPr marL="1826971" indent="0">
              <a:buNone/>
              <a:defRPr sz="1998"/>
            </a:lvl5pPr>
            <a:lvl6pPr marL="2283714" indent="0">
              <a:buNone/>
              <a:defRPr sz="1998"/>
            </a:lvl6pPr>
            <a:lvl7pPr marL="2740457" indent="0">
              <a:buNone/>
              <a:defRPr sz="1998"/>
            </a:lvl7pPr>
            <a:lvl8pPr marL="3197200" indent="0">
              <a:buNone/>
              <a:defRPr sz="1998"/>
            </a:lvl8pPr>
            <a:lvl9pPr marL="3653942" indent="0">
              <a:buNone/>
              <a:defRPr sz="1998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185" y="3653790"/>
            <a:ext cx="2946106" cy="6769098"/>
          </a:xfrm>
        </p:spPr>
        <p:txBody>
          <a:bodyPr/>
          <a:lstStyle>
            <a:lvl1pPr marL="0" indent="0"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430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7995" y="648437"/>
            <a:ext cx="7878485" cy="2354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995" y="3242175"/>
            <a:ext cx="7878485" cy="7727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7995" y="11288409"/>
            <a:ext cx="2055257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008BC-F1E1-4A1C-A26C-99C8246133CD}" type="datetimeFigureOut">
              <a:rPr lang="en-US" smtClean="0"/>
              <a:t>12/3/2015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5795" y="11288409"/>
            <a:ext cx="3082885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1223" y="11288409"/>
            <a:ext cx="2055257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A044F-2FCF-4BE9-9D5A-8D79A273E8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68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3486" rtl="0" eaLnBrk="1" latinLnBrk="0" hangingPunct="1">
        <a:lnSpc>
          <a:spcPct val="90000"/>
        </a:lnSpc>
        <a:spcBef>
          <a:spcPct val="0"/>
        </a:spcBef>
        <a:buNone/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71" indent="-228371" algn="l" defTabSz="9134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14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141857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3pPr>
      <a:lvl4pPr marL="1598600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2055343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512085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8828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571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314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43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486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228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971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714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457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200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3942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2500934" y="10100544"/>
            <a:ext cx="1371600" cy="182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241921" y="7125393"/>
            <a:ext cx="2651760" cy="8686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570224" y="5483184"/>
            <a:ext cx="1208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Silver, 1765ᵒ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2136298" y="7113518"/>
            <a:ext cx="1749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Magnesium, 1200ᵒ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2133865" y="6830306"/>
            <a:ext cx="1633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Aluminum, 1220ᵒ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2136294" y="7895196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Zinc, 790ᵒ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2144761" y="8740321"/>
            <a:ext cx="922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Tin, 450ᵒ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2129530" y="9319874"/>
            <a:ext cx="17427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Water (boils), 212ᵒ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2127818" y="9768596"/>
            <a:ext cx="1059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Water, 32ᵒ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1405322" y="5028863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Gold, 1950ᵒ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2131557" y="2914586"/>
            <a:ext cx="1109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Iron, 2800ᵒ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2134874" y="2330119"/>
            <a:ext cx="1507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Titanium, 3035ᵒ</a:t>
            </a:r>
            <a:endParaRPr lang="en-US" sz="1600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2528422" y="10056623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526444" y="9603381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524468" y="9019513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522482" y="8174390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532383" y="7103635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542287" y="7161035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071214" y="5300583"/>
            <a:ext cx="18288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983640" y="5203608"/>
            <a:ext cx="9144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534369" y="3186786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532385" y="2602917"/>
            <a:ext cx="1371600" cy="0"/>
          </a:xfrm>
          <a:prstGeom prst="line">
            <a:avLst/>
          </a:prstGeom>
          <a:ln>
            <a:solidFill>
              <a:schemeClr val="tx1"/>
            </a:solidFill>
            <a:headEnd type="none" w="sm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230563" y="3283767"/>
            <a:ext cx="1823115" cy="524492"/>
            <a:chOff x="4662836" y="1994717"/>
            <a:chExt cx="1823115" cy="524492"/>
          </a:xfrm>
        </p:grpSpPr>
        <p:cxnSp>
          <p:nvCxnSpPr>
            <p:cNvPr id="50" name="Straight Connector 49"/>
            <p:cNvCxnSpPr/>
            <p:nvPr/>
          </p:nvCxnSpPr>
          <p:spPr>
            <a:xfrm>
              <a:off x="4680642" y="2519209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Rectangle 1"/>
            <p:cNvSpPr/>
            <p:nvPr/>
          </p:nvSpPr>
          <p:spPr>
            <a:xfrm>
              <a:off x="4662836" y="2011680"/>
              <a:ext cx="1823115" cy="5029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4678662" y="1994717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4240454" y="4677136"/>
            <a:ext cx="2286000" cy="358240"/>
            <a:chOff x="4672729" y="3388086"/>
            <a:chExt cx="1815201" cy="358240"/>
          </a:xfrm>
        </p:grpSpPr>
        <p:sp>
          <p:nvSpPr>
            <p:cNvPr id="4" name="Rectangle 3"/>
            <p:cNvSpPr/>
            <p:nvPr/>
          </p:nvSpPr>
          <p:spPr>
            <a:xfrm>
              <a:off x="4680642" y="3401568"/>
              <a:ext cx="1801368" cy="3383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4672729" y="3746326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4682621" y="3388086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4252354" y="3368919"/>
            <a:ext cx="1912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Steels, 2550</a:t>
            </a:r>
            <a:r>
              <a:rPr lang="en-US" sz="1600" dirty="0">
                <a:latin typeface="Calibri" panose="020F0502020204030204" pitchFamily="34" charset="0"/>
              </a:rPr>
              <a:t>ᵒ - </a:t>
            </a:r>
            <a:r>
              <a:rPr lang="en-US" sz="1600" dirty="0"/>
              <a:t>2760ᵒ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4250150" y="4699839"/>
            <a:ext cx="2235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Cast Irons, 2060</a:t>
            </a:r>
            <a:r>
              <a:rPr lang="en-US" sz="1600" dirty="0">
                <a:latin typeface="Calibri" panose="020F0502020204030204" pitchFamily="34" charset="0"/>
              </a:rPr>
              <a:t>ᵒ - </a:t>
            </a:r>
            <a:r>
              <a:rPr lang="en-US" sz="1600" dirty="0"/>
              <a:t>2200ᵒ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534379" y="4924637"/>
            <a:ext cx="1362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Copper, 1985ᵒ</a:t>
            </a:r>
            <a:endParaRPr lang="en-US" sz="1600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2975732" y="5765700"/>
            <a:ext cx="9144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4212747" y="5791428"/>
            <a:ext cx="3886200" cy="261649"/>
            <a:chOff x="4668774" y="4502375"/>
            <a:chExt cx="1819165" cy="261649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4668774" y="4502375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4680642" y="4517136"/>
              <a:ext cx="1792224" cy="2468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4682630" y="4753727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244953" y="5765767"/>
            <a:ext cx="38852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Copper Alloys (bronze, brass), 1650</a:t>
            </a:r>
            <a:r>
              <a:rPr lang="en-US" sz="1600" dirty="0">
                <a:latin typeface="Calibri" panose="020F0502020204030204" pitchFamily="34" charset="0"/>
              </a:rPr>
              <a:t>ᵒ - </a:t>
            </a:r>
            <a:r>
              <a:rPr lang="en-US" sz="1600" dirty="0"/>
              <a:t>1750ᵒ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3902226" y="2096578"/>
            <a:ext cx="332509" cy="822959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747743" y="10136415"/>
            <a:ext cx="665018" cy="61701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48336" y="1573357"/>
            <a:ext cx="4319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</a:rPr>
              <a:t>Melting Temperatures, ᵒF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57239" y="8699255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500</a:t>
            </a:r>
            <a:endParaRPr lang="en-US" sz="1200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3819048" y="3745265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2500</a:t>
            </a:r>
            <a:endParaRPr lang="en-US" sz="12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3830879" y="622859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1500</a:t>
            </a:r>
            <a:endParaRPr lang="en-US" sz="1200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3830828" y="497831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2000</a:t>
            </a:r>
            <a:endParaRPr lang="en-US" sz="1200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3826198" y="9952946"/>
            <a:ext cx="510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   0    </a:t>
            </a:r>
            <a:endParaRPr lang="en-US" sz="1200" u="sng" dirty="0"/>
          </a:p>
        </p:txBody>
      </p:sp>
      <p:sp>
        <p:nvSpPr>
          <p:cNvPr id="15" name="TextBox 14"/>
          <p:cNvSpPr txBox="1"/>
          <p:nvPr/>
        </p:nvSpPr>
        <p:spPr>
          <a:xfrm>
            <a:off x="3817072" y="746026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1000</a:t>
            </a:r>
            <a:endParaRPr lang="en-US" sz="1200" u="sng" dirty="0"/>
          </a:p>
        </p:txBody>
      </p:sp>
      <p:sp>
        <p:nvSpPr>
          <p:cNvPr id="16" name="TextBox 15"/>
          <p:cNvSpPr txBox="1"/>
          <p:nvPr/>
        </p:nvSpPr>
        <p:spPr>
          <a:xfrm>
            <a:off x="3828489" y="250713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3000</a:t>
            </a:r>
            <a:endParaRPr lang="en-US" sz="1200" u="sng" dirty="0"/>
          </a:p>
        </p:txBody>
      </p:sp>
      <p:sp>
        <p:nvSpPr>
          <p:cNvPr id="55" name="5-Point Star 54"/>
          <p:cNvSpPr/>
          <p:nvPr/>
        </p:nvSpPr>
        <p:spPr>
          <a:xfrm>
            <a:off x="1906955" y="8741671"/>
            <a:ext cx="274320" cy="274320"/>
          </a:xfrm>
          <a:prstGeom prst="star5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2134316" y="8308846"/>
            <a:ext cx="10631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Lead, 620ᵒ</a:t>
            </a:r>
            <a:endParaRPr lang="en-US" sz="1600" dirty="0"/>
          </a:p>
        </p:txBody>
      </p:sp>
      <p:cxnSp>
        <p:nvCxnSpPr>
          <p:cNvPr id="57" name="Straight Connector 56"/>
          <p:cNvCxnSpPr/>
          <p:nvPr/>
        </p:nvCxnSpPr>
        <p:spPr>
          <a:xfrm>
            <a:off x="2532382" y="8588040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983335" y="10087245"/>
            <a:ext cx="18053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Salt Water, 12</a:t>
            </a:r>
            <a:r>
              <a:rPr lang="en-US" sz="1600" dirty="0">
                <a:latin typeface="Calibri" panose="020F0502020204030204" pitchFamily="34" charset="0"/>
              </a:rPr>
              <a:t>ᵒ- 18</a:t>
            </a:r>
            <a:r>
              <a:rPr lang="en-US" sz="1600" dirty="0"/>
              <a:t>ᵒ</a:t>
            </a:r>
            <a:endParaRPr lang="en-US" sz="1600" dirty="0"/>
          </a:p>
        </p:txBody>
      </p:sp>
      <p:cxnSp>
        <p:nvCxnSpPr>
          <p:cNvPr id="61" name="Straight Connector 60"/>
          <p:cNvCxnSpPr/>
          <p:nvPr/>
        </p:nvCxnSpPr>
        <p:spPr>
          <a:xfrm rot="10800000">
            <a:off x="2526451" y="10102151"/>
            <a:ext cx="1371600" cy="0"/>
          </a:xfrm>
          <a:prstGeom prst="line">
            <a:avLst/>
          </a:prstGeom>
          <a:ln w="31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222849" y="7109836"/>
            <a:ext cx="2719992" cy="892630"/>
            <a:chOff x="3313212" y="5820786"/>
            <a:chExt cx="2719992" cy="89263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3313212" y="6713416"/>
              <a:ext cx="26517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3323110" y="5820786"/>
              <a:ext cx="26517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3320410" y="6088989"/>
              <a:ext cx="27127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Aluminum Alloys, 865</a:t>
              </a:r>
              <a:r>
                <a:rPr lang="en-US" sz="1600" dirty="0">
                  <a:latin typeface="Calibri" panose="020F0502020204030204" pitchFamily="34" charset="0"/>
                </a:rPr>
                <a:t>ᵒ - </a:t>
              </a:r>
              <a:r>
                <a:rPr lang="en-US" sz="1600" dirty="0"/>
                <a:t>1220ᵒ</a:t>
              </a:r>
              <a:endParaRPr lang="en-US" sz="1600" dirty="0"/>
            </a:p>
          </p:txBody>
        </p:sp>
      </p:grpSp>
      <p:cxnSp>
        <p:nvCxnSpPr>
          <p:cNvPr id="63" name="Straight Connector 62"/>
          <p:cNvCxnSpPr/>
          <p:nvPr/>
        </p:nvCxnSpPr>
        <p:spPr>
          <a:xfrm>
            <a:off x="4240447" y="2209052"/>
            <a:ext cx="2286000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234724" y="2152734"/>
            <a:ext cx="29753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Sand (quartz, SiO</a:t>
            </a:r>
            <a:r>
              <a:rPr lang="en-US" sz="1600" baseline="-25000" dirty="0"/>
              <a:t>2</a:t>
            </a:r>
            <a:r>
              <a:rPr lang="en-US" sz="1600" dirty="0"/>
              <a:t>), around 3200ᵒ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9844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4270363" y="10100544"/>
            <a:ext cx="1371600" cy="182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241921" y="7125393"/>
            <a:ext cx="2651760" cy="8686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570224" y="5483184"/>
            <a:ext cx="1208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Silver, 1765ᵒ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2136298" y="7113518"/>
            <a:ext cx="1749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Magnesium, 1200ᵒ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2133865" y="6830306"/>
            <a:ext cx="1633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Aluminum, 1220ᵒ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2136294" y="7895196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Zinc, 790ᵒ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2144761" y="8740321"/>
            <a:ext cx="922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Tin, 450ᵒ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4219585" y="9319874"/>
            <a:ext cx="17427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Water (boils), 212ᵒ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4217875" y="9768596"/>
            <a:ext cx="1617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Water (H</a:t>
            </a:r>
            <a:r>
              <a:rPr lang="en-US" sz="1600" baseline="-25000" dirty="0"/>
              <a:t>2</a:t>
            </a:r>
            <a:r>
              <a:rPr lang="en-US" sz="1600" dirty="0"/>
              <a:t>O), 32ᵒ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1405322" y="5028863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Gold, 1950ᵒ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2131557" y="2914586"/>
            <a:ext cx="1109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Iron, 2800ᵒ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2134874" y="2330119"/>
            <a:ext cx="1507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Titanium, 3035ᵒ</a:t>
            </a:r>
            <a:endParaRPr lang="en-US" sz="1600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4238460" y="10056623"/>
            <a:ext cx="1371600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236482" y="9603381"/>
            <a:ext cx="1371600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524468" y="9019513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522482" y="8174390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532383" y="7103635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542287" y="7161035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071214" y="5300583"/>
            <a:ext cx="18288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983640" y="5203608"/>
            <a:ext cx="9144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534369" y="3186786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532385" y="2602917"/>
            <a:ext cx="1371600" cy="0"/>
          </a:xfrm>
          <a:prstGeom prst="line">
            <a:avLst/>
          </a:prstGeom>
          <a:ln>
            <a:solidFill>
              <a:schemeClr val="tx1"/>
            </a:solidFill>
            <a:headEnd type="none" w="sm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230563" y="3283767"/>
            <a:ext cx="1823115" cy="524492"/>
            <a:chOff x="4662836" y="1994717"/>
            <a:chExt cx="1823115" cy="524492"/>
          </a:xfrm>
        </p:grpSpPr>
        <p:cxnSp>
          <p:nvCxnSpPr>
            <p:cNvPr id="50" name="Straight Connector 49"/>
            <p:cNvCxnSpPr/>
            <p:nvPr/>
          </p:nvCxnSpPr>
          <p:spPr>
            <a:xfrm>
              <a:off x="4680642" y="2519209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Rectangle 1"/>
            <p:cNvSpPr/>
            <p:nvPr/>
          </p:nvSpPr>
          <p:spPr>
            <a:xfrm>
              <a:off x="4662836" y="2011680"/>
              <a:ext cx="1823115" cy="5029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4678662" y="1994717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4240454" y="4677136"/>
            <a:ext cx="2286000" cy="358240"/>
            <a:chOff x="4672729" y="3388086"/>
            <a:chExt cx="1815201" cy="358240"/>
          </a:xfrm>
        </p:grpSpPr>
        <p:sp>
          <p:nvSpPr>
            <p:cNvPr id="4" name="Rectangle 3"/>
            <p:cNvSpPr/>
            <p:nvPr/>
          </p:nvSpPr>
          <p:spPr>
            <a:xfrm>
              <a:off x="4680642" y="3401568"/>
              <a:ext cx="1801368" cy="3383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4672729" y="3746326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4682621" y="3388086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4252354" y="3368919"/>
            <a:ext cx="1912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Steels, 2550</a:t>
            </a:r>
            <a:r>
              <a:rPr lang="en-US" sz="1600" dirty="0">
                <a:latin typeface="Calibri" panose="020F0502020204030204" pitchFamily="34" charset="0"/>
              </a:rPr>
              <a:t>ᵒ - </a:t>
            </a:r>
            <a:r>
              <a:rPr lang="en-US" sz="1600" dirty="0"/>
              <a:t>2760ᵒ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4250150" y="4699839"/>
            <a:ext cx="2235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Cast Irons, 2060</a:t>
            </a:r>
            <a:r>
              <a:rPr lang="en-US" sz="1600" dirty="0">
                <a:latin typeface="Calibri" panose="020F0502020204030204" pitchFamily="34" charset="0"/>
              </a:rPr>
              <a:t>ᵒ - </a:t>
            </a:r>
            <a:r>
              <a:rPr lang="en-US" sz="1600" dirty="0"/>
              <a:t>2200ᵒ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534379" y="4924637"/>
            <a:ext cx="1362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Copper, 1985ᵒ</a:t>
            </a:r>
            <a:endParaRPr lang="en-US" sz="1600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2975732" y="5765700"/>
            <a:ext cx="9144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4212747" y="5791428"/>
            <a:ext cx="3886200" cy="261649"/>
            <a:chOff x="4668774" y="4502375"/>
            <a:chExt cx="1819165" cy="261649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4668774" y="4502375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4680642" y="4517136"/>
              <a:ext cx="1792224" cy="2468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4682630" y="4753727"/>
              <a:ext cx="180530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244953" y="5765767"/>
            <a:ext cx="38852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Copper Alloys (bronze, brass), 1650</a:t>
            </a:r>
            <a:r>
              <a:rPr lang="en-US" sz="1600" dirty="0">
                <a:latin typeface="Calibri" panose="020F0502020204030204" pitchFamily="34" charset="0"/>
              </a:rPr>
              <a:t>ᵒ - </a:t>
            </a:r>
            <a:r>
              <a:rPr lang="en-US" sz="1600" dirty="0"/>
              <a:t>1750ᵒ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3902226" y="2096578"/>
            <a:ext cx="332509" cy="822959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747743" y="10136415"/>
            <a:ext cx="665018" cy="61701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48336" y="1573357"/>
            <a:ext cx="4319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</a:rPr>
              <a:t>Melting Temperatures, ᵒF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57239" y="8699255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500</a:t>
            </a:r>
            <a:endParaRPr lang="en-US" sz="1200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3819048" y="3745265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2500</a:t>
            </a:r>
            <a:endParaRPr lang="en-US" sz="12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3830879" y="622859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1500</a:t>
            </a:r>
            <a:endParaRPr lang="en-US" sz="1200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3830828" y="497831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2000</a:t>
            </a:r>
            <a:endParaRPr lang="en-US" sz="1200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3826198" y="9952946"/>
            <a:ext cx="510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   0    </a:t>
            </a:r>
            <a:endParaRPr lang="en-US" sz="1200" u="sng" dirty="0"/>
          </a:p>
        </p:txBody>
      </p:sp>
      <p:sp>
        <p:nvSpPr>
          <p:cNvPr id="15" name="TextBox 14"/>
          <p:cNvSpPr txBox="1"/>
          <p:nvPr/>
        </p:nvSpPr>
        <p:spPr>
          <a:xfrm>
            <a:off x="3817072" y="746026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1000</a:t>
            </a:r>
            <a:endParaRPr lang="en-US" sz="1200" u="sng" dirty="0"/>
          </a:p>
        </p:txBody>
      </p:sp>
      <p:sp>
        <p:nvSpPr>
          <p:cNvPr id="16" name="TextBox 15"/>
          <p:cNvSpPr txBox="1"/>
          <p:nvPr/>
        </p:nvSpPr>
        <p:spPr>
          <a:xfrm>
            <a:off x="3828489" y="250713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3000</a:t>
            </a:r>
            <a:endParaRPr lang="en-US" sz="1200" u="sng" dirty="0"/>
          </a:p>
        </p:txBody>
      </p:sp>
      <p:sp>
        <p:nvSpPr>
          <p:cNvPr id="55" name="5-Point Star 54"/>
          <p:cNvSpPr/>
          <p:nvPr/>
        </p:nvSpPr>
        <p:spPr>
          <a:xfrm>
            <a:off x="1906955" y="8741671"/>
            <a:ext cx="274320" cy="274320"/>
          </a:xfrm>
          <a:prstGeom prst="star5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2134316" y="8308846"/>
            <a:ext cx="10631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Lead, 620ᵒ</a:t>
            </a:r>
            <a:endParaRPr lang="en-US" sz="1600" dirty="0"/>
          </a:p>
        </p:txBody>
      </p:sp>
      <p:cxnSp>
        <p:nvCxnSpPr>
          <p:cNvPr id="57" name="Straight Connector 56"/>
          <p:cNvCxnSpPr/>
          <p:nvPr/>
        </p:nvCxnSpPr>
        <p:spPr>
          <a:xfrm>
            <a:off x="2532382" y="8588040"/>
            <a:ext cx="13716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394021" y="10087245"/>
            <a:ext cx="18053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Salt Water, 12</a:t>
            </a:r>
            <a:r>
              <a:rPr lang="en-US" sz="1600" dirty="0">
                <a:latin typeface="Calibri" panose="020F0502020204030204" pitchFamily="34" charset="0"/>
              </a:rPr>
              <a:t>ᵒ- 18</a:t>
            </a:r>
            <a:r>
              <a:rPr lang="en-US" sz="1600" dirty="0"/>
              <a:t>ᵒ</a:t>
            </a:r>
            <a:endParaRPr lang="en-US" sz="1600" dirty="0"/>
          </a:p>
        </p:txBody>
      </p:sp>
      <p:cxnSp>
        <p:nvCxnSpPr>
          <p:cNvPr id="61" name="Straight Connector 60"/>
          <p:cNvCxnSpPr/>
          <p:nvPr/>
        </p:nvCxnSpPr>
        <p:spPr>
          <a:xfrm>
            <a:off x="4236494" y="10102151"/>
            <a:ext cx="1371600" cy="0"/>
          </a:xfrm>
          <a:prstGeom prst="line">
            <a:avLst/>
          </a:prstGeom>
          <a:ln w="31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222849" y="7109836"/>
            <a:ext cx="2719992" cy="892630"/>
            <a:chOff x="3313212" y="5820786"/>
            <a:chExt cx="2719992" cy="89263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3313212" y="6713416"/>
              <a:ext cx="26517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3323110" y="5820786"/>
              <a:ext cx="26517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3320410" y="6088989"/>
              <a:ext cx="27127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Aluminum Alloys, 865</a:t>
              </a:r>
              <a:r>
                <a:rPr lang="en-US" sz="1600" dirty="0">
                  <a:latin typeface="Calibri" panose="020F0502020204030204" pitchFamily="34" charset="0"/>
                </a:rPr>
                <a:t>ᵒ - </a:t>
              </a:r>
              <a:r>
                <a:rPr lang="en-US" sz="1600" dirty="0"/>
                <a:t>1220ᵒ</a:t>
              </a:r>
              <a:endParaRPr lang="en-US" sz="1600" dirty="0"/>
            </a:p>
          </p:txBody>
        </p:sp>
      </p:grpSp>
      <p:cxnSp>
        <p:nvCxnSpPr>
          <p:cNvPr id="63" name="Straight Connector 62"/>
          <p:cNvCxnSpPr/>
          <p:nvPr/>
        </p:nvCxnSpPr>
        <p:spPr>
          <a:xfrm>
            <a:off x="4240447" y="2209052"/>
            <a:ext cx="2286000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234724" y="2152734"/>
            <a:ext cx="29753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Sand (quartz, SiO</a:t>
            </a:r>
            <a:r>
              <a:rPr lang="en-US" sz="1600" baseline="-25000" dirty="0"/>
              <a:t>2</a:t>
            </a:r>
            <a:r>
              <a:rPr lang="en-US" sz="1600" dirty="0"/>
              <a:t>), around 3200ᵒ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2381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</TotalTime>
  <Words>183</Words>
  <Application>Microsoft Office PowerPoint</Application>
  <PresentationFormat>Ledger Paper (11x17 in)</PresentationFormat>
  <Paragraphs>53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</dc:creator>
  <cp:lastModifiedBy>Susan Manyen</cp:lastModifiedBy>
  <cp:revision>53</cp:revision>
  <cp:lastPrinted>2015-12-03T14:51:09Z</cp:lastPrinted>
  <dcterms:created xsi:type="dcterms:W3CDTF">2015-07-12T17:29:11Z</dcterms:created>
  <dcterms:modified xsi:type="dcterms:W3CDTF">2015-12-03T14:51:18Z</dcterms:modified>
</cp:coreProperties>
</file>