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60" r:id="rId3"/>
    <p:sldId id="261" r:id="rId4"/>
    <p:sldId id="264" r:id="rId5"/>
    <p:sldId id="265" r:id="rId6"/>
    <p:sldId id="266" r:id="rId7"/>
    <p:sldId id="267" r:id="rId8"/>
    <p:sldId id="263" r:id="rId9"/>
  </p:sldIdLst>
  <p:sldSz cx="12179300" cy="9134475" type="ledger"/>
  <p:notesSz cx="6858000" cy="9144000"/>
  <p:defaultTextStyle>
    <a:defPPr>
      <a:defRPr lang="en-US"/>
    </a:defPPr>
    <a:lvl1pPr marL="0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8945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7889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6834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5779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4723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3668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2613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1557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7">
          <p15:clr>
            <a:srgbClr val="A4A3A4"/>
          </p15:clr>
        </p15:guide>
        <p15:guide id="2" pos="38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3" autoAdjust="0"/>
    <p:restoredTop sz="62298" autoAdjust="0"/>
  </p:normalViewPr>
  <p:slideViewPr>
    <p:cSldViewPr>
      <p:cViewPr varScale="1">
        <p:scale>
          <a:sx n="51" d="100"/>
          <a:sy n="51" d="100"/>
        </p:scale>
        <p:origin x="144" y="72"/>
      </p:cViewPr>
      <p:guideLst>
        <p:guide orient="horz" pos="2877"/>
        <p:guide pos="38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2E125-FEDD-4F7A-A490-189D53D948E3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B37D0-CBB6-462D-8BFC-6A4052B21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05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8945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7889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6834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5779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4723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3668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2613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1557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4213"/>
            <a:ext cx="4573588" cy="34305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711" y="4344025"/>
            <a:ext cx="5028579" cy="411604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3" tIns="46032" rIns="92063" bIns="46032"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67311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52500" y="1104900"/>
            <a:ext cx="7394575" cy="554672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39944" y="7022841"/>
            <a:ext cx="6816518" cy="66542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8523" tIns="69263" rIns="138523" bIns="69263"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98741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52500" y="1104900"/>
            <a:ext cx="7394575" cy="554672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39944" y="7022841"/>
            <a:ext cx="6816518" cy="66542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8523" tIns="69263" rIns="138523" bIns="69263"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74557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52500" y="1104900"/>
            <a:ext cx="7394575" cy="554672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39944" y="7022841"/>
            <a:ext cx="6816518" cy="66542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8523" tIns="69263" rIns="138523" bIns="69263"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08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8" y="2837608"/>
            <a:ext cx="10352405" cy="195799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6895" y="5176202"/>
            <a:ext cx="8525510" cy="23343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5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47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3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2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1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8A77-8E2A-4D92-B435-354B55B5D681}" type="datetime1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480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1EC13-D644-460F-90F0-5A9BEDEEA213}" type="datetime1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202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9992" y="365803"/>
            <a:ext cx="2740343" cy="779390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965" y="365803"/>
            <a:ext cx="8018039" cy="779390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D428A-AD86-443F-959E-CC4962FB5F27}" type="datetime1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30BC7-869E-4F0C-99CE-A5FF97FC653C}" type="datetime1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89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81" y="5869747"/>
            <a:ext cx="10352405" cy="1814208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081" y="3871581"/>
            <a:ext cx="10352405" cy="1998166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94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88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683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577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472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366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26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155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BCBC-F926-4287-9DBE-CE321ECF5A40}" type="datetime1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104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965" y="2131378"/>
            <a:ext cx="5379191" cy="602833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144" y="2131378"/>
            <a:ext cx="5379191" cy="602833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494F-D139-4CF0-870D-E1DCA294DE27}" type="datetime1">
              <a:rPr lang="en-US" smtClean="0"/>
              <a:t>4/9/2015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353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965" y="2044685"/>
            <a:ext cx="5381306" cy="85212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45" indent="0">
              <a:buNone/>
              <a:defRPr sz="2700" b="1"/>
            </a:lvl2pPr>
            <a:lvl3pPr marL="1217889" indent="0">
              <a:buNone/>
              <a:defRPr sz="2400" b="1"/>
            </a:lvl3pPr>
            <a:lvl4pPr marL="1826834" indent="0">
              <a:buNone/>
              <a:defRPr sz="2100" b="1"/>
            </a:lvl4pPr>
            <a:lvl5pPr marL="2435779" indent="0">
              <a:buNone/>
              <a:defRPr sz="2100" b="1"/>
            </a:lvl5pPr>
            <a:lvl6pPr marL="3044723" indent="0">
              <a:buNone/>
              <a:defRPr sz="2100" b="1"/>
            </a:lvl6pPr>
            <a:lvl7pPr marL="3653668" indent="0">
              <a:buNone/>
              <a:defRPr sz="2100" b="1"/>
            </a:lvl7pPr>
            <a:lvl8pPr marL="4262613" indent="0">
              <a:buNone/>
              <a:defRPr sz="2100" b="1"/>
            </a:lvl8pPr>
            <a:lvl9pPr marL="487155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965" y="2896813"/>
            <a:ext cx="5381306" cy="526289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6916" y="2044685"/>
            <a:ext cx="5383420" cy="85212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45" indent="0">
              <a:buNone/>
              <a:defRPr sz="2700" b="1"/>
            </a:lvl2pPr>
            <a:lvl3pPr marL="1217889" indent="0">
              <a:buNone/>
              <a:defRPr sz="2400" b="1"/>
            </a:lvl3pPr>
            <a:lvl4pPr marL="1826834" indent="0">
              <a:buNone/>
              <a:defRPr sz="2100" b="1"/>
            </a:lvl4pPr>
            <a:lvl5pPr marL="2435779" indent="0">
              <a:buNone/>
              <a:defRPr sz="2100" b="1"/>
            </a:lvl5pPr>
            <a:lvl6pPr marL="3044723" indent="0">
              <a:buNone/>
              <a:defRPr sz="2100" b="1"/>
            </a:lvl6pPr>
            <a:lvl7pPr marL="3653668" indent="0">
              <a:buNone/>
              <a:defRPr sz="2100" b="1"/>
            </a:lvl7pPr>
            <a:lvl8pPr marL="4262613" indent="0">
              <a:buNone/>
              <a:defRPr sz="2100" b="1"/>
            </a:lvl8pPr>
            <a:lvl9pPr marL="487155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6916" y="2896813"/>
            <a:ext cx="5383420" cy="526289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91CB6-243C-4CBD-9C76-793502EBC2C2}" type="datetime1">
              <a:rPr lang="en-US" smtClean="0"/>
              <a:t>4/9/2015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284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6577A-1525-442B-BD67-ABBEF9DE5928}" type="datetime1">
              <a:rPr lang="en-US" smtClean="0"/>
              <a:t>4/9/2015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50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5D758-C606-4C6B-9033-CD21FE5B73EF}" type="datetime1">
              <a:rPr lang="en-US" smtClean="0"/>
              <a:t>4/9/2015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568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66" y="363687"/>
            <a:ext cx="4006906" cy="1547786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68" y="363688"/>
            <a:ext cx="6808567" cy="7796021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66" y="1911474"/>
            <a:ext cx="4006906" cy="6248235"/>
          </a:xfrm>
        </p:spPr>
        <p:txBody>
          <a:bodyPr/>
          <a:lstStyle>
            <a:lvl1pPr marL="0" indent="0">
              <a:buNone/>
              <a:defRPr sz="1900"/>
            </a:lvl1pPr>
            <a:lvl2pPr marL="608945" indent="0">
              <a:buNone/>
              <a:defRPr sz="1600"/>
            </a:lvl2pPr>
            <a:lvl3pPr marL="1217889" indent="0">
              <a:buNone/>
              <a:defRPr sz="1300"/>
            </a:lvl3pPr>
            <a:lvl4pPr marL="1826834" indent="0">
              <a:buNone/>
              <a:defRPr sz="1200"/>
            </a:lvl4pPr>
            <a:lvl5pPr marL="2435779" indent="0">
              <a:buNone/>
              <a:defRPr sz="1200"/>
            </a:lvl5pPr>
            <a:lvl6pPr marL="3044723" indent="0">
              <a:buNone/>
              <a:defRPr sz="1200"/>
            </a:lvl6pPr>
            <a:lvl7pPr marL="3653668" indent="0">
              <a:buNone/>
              <a:defRPr sz="1200"/>
            </a:lvl7pPr>
            <a:lvl8pPr marL="4262613" indent="0">
              <a:buNone/>
              <a:defRPr sz="1200"/>
            </a:lvl8pPr>
            <a:lvl9pPr marL="487155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01FD3-5C34-473A-8B3E-1737C29CFDA6}" type="datetime1">
              <a:rPr lang="en-US" smtClean="0"/>
              <a:t>4/9/2015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53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228" y="6394132"/>
            <a:ext cx="7307580" cy="754864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7228" y="816182"/>
            <a:ext cx="7307580" cy="5480685"/>
          </a:xfrm>
        </p:spPr>
        <p:txBody>
          <a:bodyPr/>
          <a:lstStyle>
            <a:lvl1pPr marL="0" indent="0">
              <a:buNone/>
              <a:defRPr sz="4300"/>
            </a:lvl1pPr>
            <a:lvl2pPr marL="608945" indent="0">
              <a:buNone/>
              <a:defRPr sz="3700"/>
            </a:lvl2pPr>
            <a:lvl3pPr marL="1217889" indent="0">
              <a:buNone/>
              <a:defRPr sz="3200"/>
            </a:lvl3pPr>
            <a:lvl4pPr marL="1826834" indent="0">
              <a:buNone/>
              <a:defRPr sz="2700"/>
            </a:lvl4pPr>
            <a:lvl5pPr marL="2435779" indent="0">
              <a:buNone/>
              <a:defRPr sz="2700"/>
            </a:lvl5pPr>
            <a:lvl6pPr marL="3044723" indent="0">
              <a:buNone/>
              <a:defRPr sz="2700"/>
            </a:lvl6pPr>
            <a:lvl7pPr marL="3653668" indent="0">
              <a:buNone/>
              <a:defRPr sz="2700"/>
            </a:lvl7pPr>
            <a:lvl8pPr marL="4262613" indent="0">
              <a:buNone/>
              <a:defRPr sz="2700"/>
            </a:lvl8pPr>
            <a:lvl9pPr marL="487155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7228" y="7148996"/>
            <a:ext cx="7307580" cy="1072031"/>
          </a:xfrm>
        </p:spPr>
        <p:txBody>
          <a:bodyPr/>
          <a:lstStyle>
            <a:lvl1pPr marL="0" indent="0">
              <a:buNone/>
              <a:defRPr sz="1900"/>
            </a:lvl1pPr>
            <a:lvl2pPr marL="608945" indent="0">
              <a:buNone/>
              <a:defRPr sz="1600"/>
            </a:lvl2pPr>
            <a:lvl3pPr marL="1217889" indent="0">
              <a:buNone/>
              <a:defRPr sz="1300"/>
            </a:lvl3pPr>
            <a:lvl4pPr marL="1826834" indent="0">
              <a:buNone/>
              <a:defRPr sz="1200"/>
            </a:lvl4pPr>
            <a:lvl5pPr marL="2435779" indent="0">
              <a:buNone/>
              <a:defRPr sz="1200"/>
            </a:lvl5pPr>
            <a:lvl6pPr marL="3044723" indent="0">
              <a:buNone/>
              <a:defRPr sz="1200"/>
            </a:lvl6pPr>
            <a:lvl7pPr marL="3653668" indent="0">
              <a:buNone/>
              <a:defRPr sz="1200"/>
            </a:lvl7pPr>
            <a:lvl8pPr marL="4262613" indent="0">
              <a:buNone/>
              <a:defRPr sz="1200"/>
            </a:lvl8pPr>
            <a:lvl9pPr marL="487155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0C04-6D83-4687-B877-2B0AC42BD41A}" type="datetime1">
              <a:rPr lang="en-US" smtClean="0"/>
              <a:t>4/9/2015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157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965" y="365802"/>
            <a:ext cx="10961370" cy="1522413"/>
          </a:xfrm>
          <a:prstGeom prst="rect">
            <a:avLst/>
          </a:prstGeom>
        </p:spPr>
        <p:txBody>
          <a:bodyPr vert="horz" lIns="121789" tIns="60894" rIns="121789" bIns="6089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965" y="2131378"/>
            <a:ext cx="10961370" cy="6028331"/>
          </a:xfrm>
          <a:prstGeom prst="rect">
            <a:avLst/>
          </a:prstGeom>
        </p:spPr>
        <p:txBody>
          <a:bodyPr vert="horz" lIns="121789" tIns="60894" rIns="121789" bIns="6089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965" y="8466306"/>
            <a:ext cx="2841837" cy="486326"/>
          </a:xfrm>
          <a:prstGeom prst="rect">
            <a:avLst/>
          </a:prstGeom>
        </p:spPr>
        <p:txBody>
          <a:bodyPr vert="horz" lIns="121789" tIns="60894" rIns="121789" bIns="60894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FE3A8-5C61-4D71-BF31-26CEB5A6D12F}" type="datetime1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1261" y="8466306"/>
            <a:ext cx="3856778" cy="486326"/>
          </a:xfrm>
          <a:prstGeom prst="rect">
            <a:avLst/>
          </a:prstGeom>
        </p:spPr>
        <p:txBody>
          <a:bodyPr vert="horz" lIns="121789" tIns="60894" rIns="121789" bIns="60894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8498" y="8466306"/>
            <a:ext cx="2841837" cy="486326"/>
          </a:xfrm>
          <a:prstGeom prst="rect">
            <a:avLst/>
          </a:prstGeom>
        </p:spPr>
        <p:txBody>
          <a:bodyPr vert="horz" lIns="121789" tIns="60894" rIns="121789" bIns="60894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65436-673B-4A9D-BE3C-BF10EB8B6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705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1217889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709" indent="-456709" algn="l" defTabSz="1217889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535" indent="-380590" algn="l" defTabSz="1217889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362" indent="-304472" algn="l" defTabSz="121788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306" indent="-304472" algn="l" defTabSz="1217889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0251" indent="-304472" algn="l" defTabSz="1217889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9196" indent="-304472" algn="l" defTabSz="121788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8140" indent="-304472" algn="l" defTabSz="121788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7085" indent="-304472" algn="l" defTabSz="121788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6030" indent="-304472" algn="l" defTabSz="121788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45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889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834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779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723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668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613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557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663" y="304483"/>
            <a:ext cx="12180964" cy="8018039"/>
          </a:xfrm>
        </p:spPr>
        <p:txBody>
          <a:bodyPr>
            <a:no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en-US" sz="8000" b="1" dirty="0">
                <a:solidFill>
                  <a:srgbClr val="0070C0"/>
                </a:solidFill>
              </a:rPr>
              <a:t>American Foundry Society </a:t>
            </a:r>
            <a:br>
              <a:rPr lang="en-US" sz="8000" b="1" dirty="0">
                <a:solidFill>
                  <a:srgbClr val="0070C0"/>
                </a:solidFill>
              </a:rPr>
            </a:br>
            <a:r>
              <a:rPr lang="en-US" sz="8000" b="1" dirty="0">
                <a:solidFill>
                  <a:srgbClr val="0070C0"/>
                </a:solidFill>
              </a:rPr>
              <a:t>Saginaw  Valley Chapter</a:t>
            </a:r>
            <a:br>
              <a:rPr lang="en-US" sz="8000" b="1" dirty="0">
                <a:solidFill>
                  <a:srgbClr val="0070C0"/>
                </a:solidFill>
              </a:rPr>
            </a:br>
            <a:r>
              <a:rPr lang="en-US" sz="8000" b="1" dirty="0">
                <a:solidFill>
                  <a:srgbClr val="0070C0"/>
                </a:solidFill>
              </a:rPr>
              <a:t/>
            </a:r>
            <a:br>
              <a:rPr lang="en-US" sz="8000" b="1" dirty="0">
                <a:solidFill>
                  <a:srgbClr val="0070C0"/>
                </a:solidFill>
              </a:rPr>
            </a:br>
            <a:r>
              <a:rPr lang="en-US" sz="8000" b="1" dirty="0">
                <a:solidFill>
                  <a:srgbClr val="0070C0"/>
                </a:solidFill>
              </a:rPr>
              <a:t/>
            </a:r>
            <a:br>
              <a:rPr lang="en-US" sz="8000" b="1" dirty="0">
                <a:solidFill>
                  <a:srgbClr val="0070C0"/>
                </a:solidFill>
              </a:rPr>
            </a:br>
            <a:r>
              <a:rPr lang="en-US" sz="11700" b="1" dirty="0"/>
              <a:t/>
            </a:r>
            <a:br>
              <a:rPr lang="en-US" sz="11700" b="1" dirty="0"/>
            </a:br>
            <a:r>
              <a:rPr lang="en-US" sz="11700" b="1" dirty="0"/>
              <a:t>Foundry in a Box</a:t>
            </a:r>
            <a:endParaRPr lang="en-US" sz="11700" b="1" dirty="0">
              <a:solidFill>
                <a:srgbClr val="FF000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11954" y="3188227"/>
            <a:ext cx="10688768" cy="2620625"/>
            <a:chOff x="609600" y="2393664"/>
            <a:chExt cx="8024935" cy="1967518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2819400" y="2687786"/>
              <a:ext cx="5815135" cy="1379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lnSpc>
                  <a:spcPct val="115000"/>
                </a:lnSpc>
              </a:pPr>
              <a:r>
                <a:rPr lang="en-US" sz="1500" b="1" i="1" dirty="0">
                  <a:solidFill>
                    <a:srgbClr val="000080"/>
                  </a:solidFill>
                  <a:latin typeface="Arial"/>
                  <a:ea typeface="Calibri"/>
                  <a:cs typeface="Times New Roman"/>
                </a:rPr>
                <a:t> </a:t>
              </a:r>
              <a:endParaRPr lang="en-US" sz="1500" dirty="0">
                <a:latin typeface="Calibri"/>
                <a:ea typeface="Calibri"/>
                <a:cs typeface="Times New Roman"/>
              </a:endParaRPr>
            </a:p>
            <a:p>
              <a:pPr fontAlgn="base">
                <a:lnSpc>
                  <a:spcPct val="115000"/>
                </a:lnSpc>
              </a:pPr>
              <a:r>
                <a:rPr lang="en-US" sz="4300" b="1" i="1" dirty="0">
                  <a:solidFill>
                    <a:srgbClr val="000080"/>
                  </a:solidFill>
                  <a:latin typeface="Arial"/>
                  <a:ea typeface="Calibri"/>
                  <a:cs typeface="Times New Roman"/>
                </a:rPr>
                <a:t>American Foundry Society</a:t>
              </a:r>
              <a:endParaRPr lang="en-US" sz="4300" dirty="0">
                <a:latin typeface="Calibri"/>
                <a:ea typeface="Calibri"/>
                <a:cs typeface="Times New Roman"/>
              </a:endParaRPr>
            </a:p>
            <a:p>
              <a:pPr fontAlgn="base">
                <a:lnSpc>
                  <a:spcPct val="115000"/>
                </a:lnSpc>
              </a:pPr>
              <a:r>
                <a:rPr lang="en-US" sz="4300" b="1" i="1" dirty="0">
                  <a:solidFill>
                    <a:srgbClr val="000080"/>
                  </a:solidFill>
                  <a:latin typeface="Arial"/>
                  <a:ea typeface="Calibri"/>
                  <a:cs typeface="Times New Roman"/>
                </a:rPr>
                <a:t>Saginaw Valley Chapter</a:t>
              </a:r>
              <a:endParaRPr lang="en-US" sz="4300" dirty="0">
                <a:latin typeface="Calibri"/>
                <a:ea typeface="Calibri"/>
                <a:cs typeface="Times New Roman"/>
              </a:endParaRPr>
            </a:p>
            <a:p>
              <a:pPr fontAlgn="base">
                <a:lnSpc>
                  <a:spcPct val="115000"/>
                </a:lnSpc>
              </a:pPr>
              <a:r>
                <a:rPr lang="en-US" sz="1900" dirty="0">
                  <a:solidFill>
                    <a:srgbClr val="000000"/>
                  </a:solidFill>
                  <a:latin typeface="Arial"/>
                  <a:ea typeface="Calibri"/>
                  <a:cs typeface="Times New Roman"/>
                </a:rPr>
                <a:t> </a:t>
              </a:r>
              <a:endParaRPr lang="en-US" sz="1500" dirty="0">
                <a:latin typeface="Calibri"/>
                <a:ea typeface="Calibri"/>
                <a:cs typeface="Times New Roman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" y="2393664"/>
              <a:ext cx="1989178" cy="1967518"/>
            </a:xfrm>
            <a:prstGeom prst="rect">
              <a:avLst/>
            </a:prstGeom>
          </p:spPr>
        </p:pic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31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663" y="304483"/>
            <a:ext cx="12180963" cy="8377554"/>
          </a:xfrm>
        </p:spPr>
        <p:txBody>
          <a:bodyPr>
            <a:no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en-US" sz="8000" b="1" dirty="0">
                <a:solidFill>
                  <a:srgbClr val="0070C0"/>
                </a:solidFill>
              </a:rPr>
              <a:t>American Foundry Society </a:t>
            </a:r>
            <a:br>
              <a:rPr lang="en-US" sz="8000" b="1" dirty="0">
                <a:solidFill>
                  <a:srgbClr val="0070C0"/>
                </a:solidFill>
              </a:rPr>
            </a:br>
            <a:r>
              <a:rPr lang="en-US" sz="8000" b="1" dirty="0">
                <a:solidFill>
                  <a:srgbClr val="0070C0"/>
                </a:solidFill>
              </a:rPr>
              <a:t>Saginaw  Valley Chapter</a:t>
            </a:r>
            <a:br>
              <a:rPr lang="en-US" sz="8000" b="1" dirty="0">
                <a:solidFill>
                  <a:srgbClr val="0070C0"/>
                </a:solidFill>
              </a:rPr>
            </a:br>
            <a:r>
              <a:rPr lang="en-US" sz="8000" b="1" dirty="0">
                <a:solidFill>
                  <a:srgbClr val="0070C0"/>
                </a:solidFill>
              </a:rPr>
              <a:t/>
            </a:r>
            <a:br>
              <a:rPr lang="en-US" sz="8000" b="1" dirty="0">
                <a:solidFill>
                  <a:srgbClr val="0070C0"/>
                </a:solidFill>
              </a:rPr>
            </a:br>
            <a:r>
              <a:rPr lang="en-US" sz="8000" b="1" dirty="0">
                <a:solidFill>
                  <a:srgbClr val="0070C0"/>
                </a:solidFill>
              </a:rPr>
              <a:t/>
            </a:r>
            <a:br>
              <a:rPr lang="en-US" sz="8000" b="1" dirty="0">
                <a:solidFill>
                  <a:srgbClr val="0070C0"/>
                </a:solidFill>
              </a:rPr>
            </a:br>
            <a:r>
              <a:rPr lang="en-US" sz="11700" b="1" dirty="0"/>
              <a:t/>
            </a:r>
            <a:br>
              <a:rPr lang="en-US" sz="11700" b="1" dirty="0"/>
            </a:br>
            <a:r>
              <a:rPr lang="en-US" sz="11700" b="1" dirty="0"/>
              <a:t>Foundry in a Box</a:t>
            </a:r>
            <a:endParaRPr lang="en-US" sz="117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AFS_logo_SaginawValleyChapt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79850" y="2890837"/>
            <a:ext cx="4038600" cy="392885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1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8708" y="0"/>
            <a:ext cx="12094722" cy="8148638"/>
          </a:xfrm>
        </p:spPr>
        <p:txBody>
          <a:bodyPr>
            <a:no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en-US" sz="11721" b="1" dirty="0" smtClean="0"/>
              <a:t>Marshalling Area </a:t>
            </a:r>
            <a:r>
              <a:rPr lang="en-US" sz="8800" b="1" dirty="0" smtClean="0"/>
              <a:t>for </a:t>
            </a:r>
            <a:r>
              <a:rPr lang="en-US" sz="11721" b="1" dirty="0" smtClean="0"/>
              <a:t/>
            </a:r>
            <a:br>
              <a:rPr lang="en-US" sz="11721" b="1" dirty="0" smtClean="0"/>
            </a:br>
            <a:r>
              <a:rPr lang="en-US" sz="11721" b="1" dirty="0" smtClean="0">
                <a:solidFill>
                  <a:srgbClr val="FF0000"/>
                </a:solidFill>
              </a:rPr>
              <a:t>Foundry In A Box</a:t>
            </a:r>
            <a:br>
              <a:rPr lang="en-US" sz="11721" b="1" dirty="0" smtClean="0">
                <a:solidFill>
                  <a:srgbClr val="FF0000"/>
                </a:solidFill>
              </a:rPr>
            </a:br>
            <a:r>
              <a:rPr lang="en-US" sz="600" b="1" dirty="0" err="1" smtClean="0">
                <a:solidFill>
                  <a:schemeClr val="bg1"/>
                </a:solidFill>
              </a:rPr>
              <a:t>aa</a:t>
            </a:r>
            <a:r>
              <a:rPr lang="en-US" sz="11721" b="1" dirty="0" smtClean="0">
                <a:solidFill>
                  <a:srgbClr val="FF0000"/>
                </a:solidFill>
              </a:rPr>
              <a:t/>
            </a:r>
            <a:br>
              <a:rPr lang="en-US" sz="11721" b="1" dirty="0" smtClean="0">
                <a:solidFill>
                  <a:srgbClr val="FF0000"/>
                </a:solidFill>
              </a:rPr>
            </a:br>
            <a:r>
              <a:rPr lang="en-US" sz="11721" b="1" dirty="0" smtClean="0"/>
              <a:t>Demonstration</a:t>
            </a:r>
            <a:endParaRPr lang="en-US" sz="11721" b="1" dirty="0">
              <a:solidFill>
                <a:srgbClr val="FF0000"/>
              </a:solidFill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546850" y="7691437"/>
            <a:ext cx="4991100" cy="1113631"/>
            <a:chOff x="0" y="0"/>
            <a:chExt cx="3734617" cy="1066800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914400" y="73025"/>
              <a:ext cx="2820217" cy="993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1" i="1" u="none" strike="noStrike" cap="none" normalizeH="0" baseline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rial" panose="020B0604020202020204" pitchFamily="34" charset="0"/>
                </a:rPr>
                <a:t>American Foundry Society</a:t>
              </a:r>
              <a:endParaRPr kumimoji="0" lang="en-US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1" i="1" u="none" strike="noStrike" cap="none" normalizeH="0" baseline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rial" panose="020B0604020202020204" pitchFamily="34" charset="0"/>
                </a:rPr>
                <a:t>Saginaw Valley Chapter</a:t>
              </a:r>
              <a:endParaRPr kumimoji="0" lang="en-US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www.saginawvalleyafs.org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838200" cy="970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47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1850" y="602953"/>
            <a:ext cx="10352405" cy="1957992"/>
          </a:xfrm>
        </p:spPr>
        <p:txBody>
          <a:bodyPr>
            <a:normAutofit/>
          </a:bodyPr>
          <a:lstStyle/>
          <a:p>
            <a:r>
              <a:rPr lang="en-US" sz="9600" b="1" dirty="0" smtClean="0">
                <a:solidFill>
                  <a:srgbClr val="033ED3"/>
                </a:solidFill>
              </a:rPr>
              <a:t>Name Station</a:t>
            </a:r>
            <a:endParaRPr lang="en-US" sz="8800" dirty="0"/>
          </a:p>
        </p:txBody>
      </p:sp>
      <p:grpSp>
        <p:nvGrpSpPr>
          <p:cNvPr id="5" name="Group 4"/>
          <p:cNvGrpSpPr/>
          <p:nvPr/>
        </p:nvGrpSpPr>
        <p:grpSpPr>
          <a:xfrm>
            <a:off x="863600" y="3424237"/>
            <a:ext cx="4495800" cy="2775386"/>
            <a:chOff x="1140115" y="3789441"/>
            <a:chExt cx="4495800" cy="277538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0115" y="3789441"/>
              <a:ext cx="4495800" cy="2775386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1588451" y="4647901"/>
              <a:ext cx="359912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Steve </a:t>
              </a:r>
              <a:r>
                <a:rPr lang="en-US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Jones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5971222" y="3424237"/>
            <a:ext cx="616873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Print your name on an index card to track your casting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6635433" y="7594870"/>
            <a:ext cx="4991100" cy="1113631"/>
            <a:chOff x="0" y="0"/>
            <a:chExt cx="3734617" cy="1066800"/>
          </a:xfrm>
        </p:grpSpPr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914400" y="73025"/>
              <a:ext cx="2820217" cy="993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1" i="1" u="none" strike="noStrike" cap="none" normalizeH="0" baseline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rial" panose="020B0604020202020204" pitchFamily="34" charset="0"/>
                </a:rPr>
                <a:t>American Foundry Society</a:t>
              </a:r>
              <a:endParaRPr kumimoji="0" lang="en-US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1" i="1" u="none" strike="noStrike" cap="none" normalizeH="0" baseline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rial" panose="020B0604020202020204" pitchFamily="34" charset="0"/>
                </a:rPr>
                <a:t>Saginaw Valley Chapter</a:t>
              </a:r>
              <a:endParaRPr kumimoji="0" lang="en-US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www.saginawvalleyafs.org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838200" cy="970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82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8050" y="343487"/>
            <a:ext cx="10352405" cy="1957992"/>
          </a:xfrm>
        </p:spPr>
        <p:txBody>
          <a:bodyPr>
            <a:normAutofit fontScale="90000"/>
          </a:bodyPr>
          <a:lstStyle/>
          <a:p>
            <a:r>
              <a:rPr lang="en-US" sz="9600" b="1" dirty="0" smtClean="0">
                <a:solidFill>
                  <a:srgbClr val="033ED3"/>
                </a:solidFill>
              </a:rPr>
              <a:t>Casting Sand </a:t>
            </a:r>
            <a:r>
              <a:rPr lang="en-US" sz="9600" b="1" dirty="0">
                <a:solidFill>
                  <a:srgbClr val="033ED3"/>
                </a:solidFill>
              </a:rPr>
              <a:t>Molding</a:t>
            </a:r>
            <a:endParaRPr lang="en-US" sz="8800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2" t="36512" r="23084" b="4184"/>
          <a:stretch/>
        </p:blipFill>
        <p:spPr bwMode="auto">
          <a:xfrm>
            <a:off x="2159952" y="2652340"/>
            <a:ext cx="7848600" cy="4724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7003817" y="7710603"/>
            <a:ext cx="4889263" cy="1074993"/>
            <a:chOff x="-96628" y="-127631"/>
            <a:chExt cx="3658417" cy="1029786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741572" y="-91620"/>
              <a:ext cx="2820217" cy="993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1" i="1" u="none" strike="noStrike" cap="none" normalizeH="0" baseline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rial" panose="020B0604020202020204" pitchFamily="34" charset="0"/>
                </a:rPr>
                <a:t>American Foundry Society</a:t>
              </a:r>
              <a:endParaRPr kumimoji="0" lang="en-US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1" i="1" u="none" strike="noStrike" cap="none" normalizeH="0" baseline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rial" panose="020B0604020202020204" pitchFamily="34" charset="0"/>
                </a:rPr>
                <a:t>Saginaw Valley Chapter</a:t>
              </a:r>
              <a:endParaRPr kumimoji="0" lang="en-US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www.saginawvalleyafs.org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6628" y="-127631"/>
              <a:ext cx="838200" cy="970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574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2350" y="223837"/>
            <a:ext cx="10287000" cy="2438400"/>
          </a:xfrm>
        </p:spPr>
        <p:txBody>
          <a:bodyPr>
            <a:normAutofit fontScale="90000"/>
          </a:bodyPr>
          <a:lstStyle/>
          <a:p>
            <a:r>
              <a:rPr lang="en-US" sz="9600" b="1" dirty="0" smtClean="0">
                <a:solidFill>
                  <a:srgbClr val="033ED3"/>
                </a:solidFill>
              </a:rPr>
              <a:t>Casting Metal Pouring and Extraction</a:t>
            </a:r>
            <a:endParaRPr lang="en-US" sz="8800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9" r="38294" b="18605"/>
          <a:stretch/>
        </p:blipFill>
        <p:spPr bwMode="auto">
          <a:xfrm>
            <a:off x="2889250" y="2967037"/>
            <a:ext cx="6553200" cy="4800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6946900" y="7924641"/>
            <a:ext cx="4991100" cy="1113631"/>
            <a:chOff x="0" y="0"/>
            <a:chExt cx="3734617" cy="1066800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914400" y="73025"/>
              <a:ext cx="2820217" cy="993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1" i="1" u="none" strike="noStrike" cap="none" normalizeH="0" baseline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rial" panose="020B0604020202020204" pitchFamily="34" charset="0"/>
                </a:rPr>
                <a:t>American Foundry Society</a:t>
              </a:r>
              <a:endParaRPr kumimoji="0" lang="en-US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1" i="1" u="none" strike="noStrike" cap="none" normalizeH="0" baseline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rial" panose="020B0604020202020204" pitchFamily="34" charset="0"/>
                </a:rPr>
                <a:t>Saginaw Valley Chapter</a:t>
              </a:r>
              <a:endParaRPr kumimoji="0" lang="en-US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www.saginawvalleyafs.org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838200" cy="970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557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4250" y="33337"/>
            <a:ext cx="10352405" cy="1957992"/>
          </a:xfrm>
        </p:spPr>
        <p:txBody>
          <a:bodyPr>
            <a:normAutofit/>
          </a:bodyPr>
          <a:lstStyle/>
          <a:p>
            <a:r>
              <a:rPr lang="en-US" sz="9600" b="1" dirty="0" smtClean="0">
                <a:solidFill>
                  <a:srgbClr val="033ED3"/>
                </a:solidFill>
              </a:rPr>
              <a:t>Casting Finishing</a:t>
            </a:r>
            <a:endParaRPr lang="en-US" sz="8800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8" t="20698" r="31775" b="17201"/>
          <a:stretch/>
        </p:blipFill>
        <p:spPr bwMode="auto">
          <a:xfrm>
            <a:off x="2355850" y="2243137"/>
            <a:ext cx="6954520" cy="53425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6814820" y="7837476"/>
            <a:ext cx="4991100" cy="1113631"/>
            <a:chOff x="0" y="0"/>
            <a:chExt cx="3734617" cy="1066800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914400" y="73025"/>
              <a:ext cx="2820217" cy="993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1" i="1" u="none" strike="noStrike" cap="none" normalizeH="0" baseline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rial" panose="020B0604020202020204" pitchFamily="34" charset="0"/>
                </a:rPr>
                <a:t>American Foundry Society</a:t>
              </a:r>
              <a:endParaRPr kumimoji="0" lang="en-US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1" i="1" u="none" strike="noStrike" cap="none" normalizeH="0" baseline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rial" panose="020B0604020202020204" pitchFamily="34" charset="0"/>
                </a:rPr>
                <a:t>Saginaw Valley Chapter</a:t>
              </a:r>
              <a:endParaRPr kumimoji="0" lang="en-US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www.saginawvalleyafs.org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838200" cy="970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558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4578" y="223837"/>
            <a:ext cx="12094722" cy="1826895"/>
          </a:xfrm>
        </p:spPr>
        <p:txBody>
          <a:bodyPr>
            <a:no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en-US" sz="9800" b="1" dirty="0" smtClean="0"/>
              <a:t>Pouring </a:t>
            </a:r>
            <a:r>
              <a:rPr lang="en-US" sz="9800" b="1" dirty="0">
                <a:solidFill>
                  <a:srgbClr val="FF0000"/>
                </a:solidFill>
              </a:rPr>
              <a:t>Molten Metal</a:t>
            </a:r>
          </a:p>
        </p:txBody>
      </p:sp>
      <p:pic>
        <p:nvPicPr>
          <p:cNvPr id="8" name="Picture 6" descr="Pig mold fil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2050732"/>
            <a:ext cx="6394133" cy="479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635433" y="7352675"/>
            <a:ext cx="4991100" cy="1113631"/>
            <a:chOff x="0" y="0"/>
            <a:chExt cx="3734617" cy="1066800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914400" y="73025"/>
              <a:ext cx="2820217" cy="993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1" i="1" u="none" strike="noStrike" cap="none" normalizeH="0" baseline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rial" panose="020B0604020202020204" pitchFamily="34" charset="0"/>
                </a:rPr>
                <a:t>American Foundry Society</a:t>
              </a:r>
              <a:endParaRPr kumimoji="0" lang="en-US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1" i="1" u="none" strike="noStrike" cap="none" normalizeH="0" baseline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rial" panose="020B0604020202020204" pitchFamily="34" charset="0"/>
                </a:rPr>
                <a:t>Saginaw Valley Chapter</a:t>
              </a:r>
              <a:endParaRPr kumimoji="0" lang="en-US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2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www.saginawvalleyafs.org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838200" cy="970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FIB Station Signs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1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117</Words>
  <Application>Microsoft Office PowerPoint</Application>
  <PresentationFormat>Ledger Paper (11x17 in)</PresentationFormat>
  <Paragraphs>48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맑은 고딕</vt:lpstr>
      <vt:lpstr>Arial</vt:lpstr>
      <vt:lpstr>Calibri</vt:lpstr>
      <vt:lpstr>Times New Roman</vt:lpstr>
      <vt:lpstr>Office Theme</vt:lpstr>
      <vt:lpstr>American Foundry Society  Saginaw  Valley Chapter    Foundry in a Box</vt:lpstr>
      <vt:lpstr>American Foundry Society  Saginaw  Valley Chapter    Foundry in a Box</vt:lpstr>
      <vt:lpstr>Marshalling Area for  Foundry In A Box aa Demonstration</vt:lpstr>
      <vt:lpstr>Name Station</vt:lpstr>
      <vt:lpstr>Casting Sand Molding</vt:lpstr>
      <vt:lpstr>Casting Metal Pouring and Extraction</vt:lpstr>
      <vt:lpstr>Casting Finishing</vt:lpstr>
      <vt:lpstr>Pouring Molten Metal</vt:lpstr>
    </vt:vector>
  </TitlesOfParts>
  <Company>GM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 M Manyen</dc:creator>
  <cp:lastModifiedBy>Susan Manyen</cp:lastModifiedBy>
  <cp:revision>32</cp:revision>
  <dcterms:created xsi:type="dcterms:W3CDTF">2013-08-21T23:54:21Z</dcterms:created>
  <dcterms:modified xsi:type="dcterms:W3CDTF">2015-04-09T10:03:20Z</dcterms:modified>
</cp:coreProperties>
</file>