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329" r:id="rId3"/>
    <p:sldId id="330" r:id="rId4"/>
    <p:sldId id="259" r:id="rId5"/>
    <p:sldId id="260" r:id="rId6"/>
    <p:sldId id="261" r:id="rId7"/>
    <p:sldId id="332" r:id="rId8"/>
    <p:sldId id="262" r:id="rId9"/>
    <p:sldId id="263" r:id="rId10"/>
    <p:sldId id="264" r:id="rId11"/>
    <p:sldId id="265" r:id="rId12"/>
    <p:sldId id="266" r:id="rId13"/>
    <p:sldId id="267" r:id="rId14"/>
    <p:sldId id="268" r:id="rId15"/>
    <p:sldId id="269" r:id="rId16"/>
    <p:sldId id="270" r:id="rId17"/>
    <p:sldId id="271" r:id="rId18"/>
    <p:sldId id="272" r:id="rId19"/>
    <p:sldId id="287" r:id="rId20"/>
    <p:sldId id="299" r:id="rId21"/>
    <p:sldId id="273" r:id="rId22"/>
    <p:sldId id="331" r:id="rId23"/>
    <p:sldId id="304" r:id="rId24"/>
    <p:sldId id="291" r:id="rId25"/>
    <p:sldId id="292" r:id="rId26"/>
    <p:sldId id="305" r:id="rId27"/>
    <p:sldId id="275" r:id="rId28"/>
    <p:sldId id="306" r:id="rId29"/>
    <p:sldId id="279" r:id="rId30"/>
    <p:sldId id="302" r:id="rId31"/>
    <p:sldId id="307" r:id="rId32"/>
    <p:sldId id="300" r:id="rId33"/>
    <p:sldId id="284" r:id="rId34"/>
    <p:sldId id="336" r:id="rId35"/>
    <p:sldId id="334" r:id="rId36"/>
    <p:sldId id="335" r:id="rId37"/>
    <p:sldId id="308" r:id="rId38"/>
    <p:sldId id="301" r:id="rId39"/>
    <p:sldId id="303" r:id="rId40"/>
    <p:sldId id="283" r:id="rId41"/>
  </p:sldIdLst>
  <p:sldSz cx="9144000" cy="6858000" type="screen4x3"/>
  <p:notesSz cx="6858000" cy="9083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581" autoAdjust="0"/>
  </p:normalViewPr>
  <p:slideViewPr>
    <p:cSldViewPr>
      <p:cViewPr varScale="1">
        <p:scale>
          <a:sx n="84" d="100"/>
          <a:sy n="84" d="100"/>
        </p:scale>
        <p:origin x="-238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4184"/>
          </a:xfrm>
          <a:prstGeom prst="rect">
            <a:avLst/>
          </a:prstGeom>
        </p:spPr>
        <p:txBody>
          <a:bodyPr vert="horz" lIns="91440" tIns="45720" rIns="91440" bIns="45720" rtlCol="0"/>
          <a:lstStyle>
            <a:lvl1pPr algn="r">
              <a:defRPr sz="1200"/>
            </a:lvl1pPr>
          </a:lstStyle>
          <a:p>
            <a:fld id="{0130E248-605E-437B-9B42-B59EB44B9480}" type="datetimeFigureOut">
              <a:rPr lang="en-US" smtClean="0"/>
              <a:pPr/>
              <a:t>12/15/2015</a:t>
            </a:fld>
            <a:endParaRPr lang="en-US"/>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14746"/>
            <a:ext cx="5486400" cy="40876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27915"/>
            <a:ext cx="2971800" cy="45418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27915"/>
            <a:ext cx="2971800" cy="454184"/>
          </a:xfrm>
          <a:prstGeom prst="rect">
            <a:avLst/>
          </a:prstGeom>
        </p:spPr>
        <p:txBody>
          <a:bodyPr vert="horz" lIns="91440" tIns="45720" rIns="91440" bIns="45720" rtlCol="0" anchor="b"/>
          <a:lstStyle>
            <a:lvl1pPr algn="r">
              <a:defRPr sz="1200"/>
            </a:lvl1pPr>
          </a:lstStyle>
          <a:p>
            <a:fld id="{C194068F-F903-4CF8-8B0C-B4392FB7327E}" type="slidenum">
              <a:rPr lang="en-US" smtClean="0"/>
              <a:pPr/>
              <a:t>‹#›</a:t>
            </a:fld>
            <a:endParaRPr lang="en-US"/>
          </a:p>
        </p:txBody>
      </p:sp>
    </p:spTree>
    <p:extLst>
      <p:ext uri="{BB962C8B-B14F-4D97-AF65-F5344CB8AC3E}">
        <p14:creationId xmlns:p14="http://schemas.microsoft.com/office/powerpoint/2010/main" val="422080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TextEdit="1"/>
          </p:cNvSpPr>
          <p:nvPr>
            <p:ph type="sldImg"/>
          </p:nvPr>
        </p:nvSpPr>
        <p:spPr bwMode="auto">
          <a:noFill/>
          <a:ln>
            <a:solidFill>
              <a:srgbClr val="000000"/>
            </a:solidFill>
            <a:miter lim="800000"/>
            <a:headEnd/>
            <a:tailEnd/>
          </a:ln>
        </p:spPr>
      </p:sp>
      <p:sp>
        <p:nvSpPr>
          <p:cNvPr id="23555"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solidFill>
                  <a:srgbClr val="FF0000"/>
                </a:solidFill>
              </a:rPr>
              <a:t>A</a:t>
            </a:r>
            <a:r>
              <a:rPr lang="en-US" dirty="0" smtClean="0"/>
              <a:t>sk yourself this question, “How many of you know someone that comes home from work and complains about their job?”</a:t>
            </a:r>
          </a:p>
          <a:p>
            <a:r>
              <a:rPr lang="en-US" dirty="0" smtClean="0"/>
              <a:t>Almost every student will raise their hand. (Many of the teachers will raise their hands also.)</a:t>
            </a:r>
          </a:p>
          <a:p>
            <a:r>
              <a:rPr lang="en-US" dirty="0" smtClean="0"/>
              <a:t>Then ask, “Would you like to have a job that you enjoy or one that you complain about?”</a:t>
            </a:r>
          </a:p>
          <a:p>
            <a:r>
              <a:rPr lang="en-US" dirty="0" smtClean="0"/>
              <a:t>Then state, “The more you learn in school, the more opportunities you will have for an enjoyable career.”</a:t>
            </a:r>
          </a:p>
          <a:p>
            <a:endParaRPr lang="en-US" dirty="0" smtClean="0"/>
          </a:p>
          <a:p>
            <a:r>
              <a:rPr lang="en-US" dirty="0" smtClean="0"/>
              <a:t>On Friday 12-11-15, the Saginaw Valley Chapter of the American Foundry Society will be</a:t>
            </a:r>
            <a:r>
              <a:rPr lang="en-US" baseline="0" dirty="0" smtClean="0"/>
              <a:t> here in Frankenmuth to expose you to the casting industry.  Just maybe this will be your field of choice someday!</a:t>
            </a:r>
            <a:endParaRPr lang="en-US" dirty="0" smtClean="0"/>
          </a:p>
        </p:txBody>
      </p:sp>
    </p:spTree>
    <p:extLst>
      <p:ext uri="{BB962C8B-B14F-4D97-AF65-F5344CB8AC3E}">
        <p14:creationId xmlns:p14="http://schemas.microsoft.com/office/powerpoint/2010/main" val="2920604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TextEdit="1"/>
          </p:cNvSpPr>
          <p:nvPr>
            <p:ph type="sldImg"/>
          </p:nvPr>
        </p:nvSpPr>
        <p:spPr bwMode="auto">
          <a:noFill/>
          <a:ln>
            <a:solidFill>
              <a:srgbClr val="000000"/>
            </a:solidFill>
            <a:miter lim="800000"/>
            <a:headEnd/>
            <a:tailEnd/>
          </a:ln>
        </p:spPr>
      </p:sp>
      <p:sp>
        <p:nvSpPr>
          <p:cNvPr id="30723"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is a cast bronze spear point. It is about ten inches tall with six points. On the right side is the handle of a sword.</a:t>
            </a:r>
          </a:p>
        </p:txBody>
      </p:sp>
    </p:spTree>
    <p:extLst>
      <p:ext uri="{BB962C8B-B14F-4D97-AF65-F5344CB8AC3E}">
        <p14:creationId xmlns:p14="http://schemas.microsoft.com/office/powerpoint/2010/main" val="2643440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TextEdit="1"/>
          </p:cNvSpPr>
          <p:nvPr>
            <p:ph type="sldImg"/>
          </p:nvPr>
        </p:nvSpPr>
        <p:spPr bwMode="auto">
          <a:noFill/>
          <a:ln>
            <a:solidFill>
              <a:srgbClr val="000000"/>
            </a:solidFill>
            <a:miter lim="800000"/>
            <a:headEnd/>
            <a:tailEnd/>
          </a:ln>
        </p:spPr>
      </p:sp>
      <p:sp>
        <p:nvSpPr>
          <p:cNvPr id="31747"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More ancient castings.  The princess is ten inches tall and beautifully engraved with many intricate designs.</a:t>
            </a:r>
          </a:p>
        </p:txBody>
      </p:sp>
    </p:spTree>
    <p:extLst>
      <p:ext uri="{BB962C8B-B14F-4D97-AF65-F5344CB8AC3E}">
        <p14:creationId xmlns:p14="http://schemas.microsoft.com/office/powerpoint/2010/main" val="4284411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old castings</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12</a:t>
            </a:fld>
            <a:endParaRPr lang="en-US"/>
          </a:p>
        </p:txBody>
      </p:sp>
    </p:spTree>
    <p:extLst>
      <p:ext uri="{BB962C8B-B14F-4D97-AF65-F5344CB8AC3E}">
        <p14:creationId xmlns:p14="http://schemas.microsoft.com/office/powerpoint/2010/main" val="3861260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TextEdit="1"/>
          </p:cNvSpPr>
          <p:nvPr>
            <p:ph type="sldImg"/>
          </p:nvPr>
        </p:nvSpPr>
        <p:spPr bwMode="auto">
          <a:noFill/>
          <a:ln>
            <a:solidFill>
              <a:srgbClr val="000000"/>
            </a:solidFill>
            <a:miter lim="800000"/>
            <a:headEnd/>
            <a:tailEnd/>
          </a:ln>
        </p:spPr>
      </p:sp>
      <p:sp>
        <p:nvSpPr>
          <p:cNvPr id="32771" name="Rectangle 3"/>
          <p:cNvSpPr>
            <a:spLocks noGrp="1"/>
          </p:cNvSpPr>
          <p:nvPr>
            <p:ph type="body" idx="1"/>
          </p:nvPr>
        </p:nvSpPr>
        <p:spPr bwMode="auto">
          <a:noFill/>
        </p:spPr>
        <p:txBody>
          <a:bodyPr wrap="square" numCol="1" anchor="t" anchorCtr="0" compatLnSpc="1">
            <a:prstTxWarp prst="textNoShape">
              <a:avLst/>
            </a:prstTxWarp>
          </a:bodyPr>
          <a:lstStyle/>
          <a:p>
            <a:r>
              <a:rPr lang="en-US" smtClean="0"/>
              <a:t>This is a boy riding a life-size cast bronze horse. The details appear perfect.</a:t>
            </a:r>
          </a:p>
        </p:txBody>
      </p:sp>
    </p:spTree>
    <p:extLst>
      <p:ext uri="{BB962C8B-B14F-4D97-AF65-F5344CB8AC3E}">
        <p14:creationId xmlns:p14="http://schemas.microsoft.com/office/powerpoint/2010/main" val="1631831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TextEdit="1"/>
          </p:cNvSpPr>
          <p:nvPr>
            <p:ph type="sldImg"/>
          </p:nvPr>
        </p:nvSpPr>
        <p:spPr bwMode="auto">
          <a:noFill/>
          <a:ln>
            <a:solidFill>
              <a:srgbClr val="000000"/>
            </a:solidFill>
            <a:miter lim="800000"/>
            <a:headEnd/>
            <a:tailEnd/>
          </a:ln>
        </p:spPr>
      </p:sp>
      <p:sp>
        <p:nvSpPr>
          <p:cNvPr id="33795" name="Rectangle 3"/>
          <p:cNvSpPr>
            <a:spLocks noGrp="1"/>
          </p:cNvSpPr>
          <p:nvPr>
            <p:ph type="body" idx="1"/>
          </p:nvPr>
        </p:nvSpPr>
        <p:spPr bwMode="auto">
          <a:noFill/>
        </p:spPr>
        <p:txBody>
          <a:bodyPr wrap="square" numCol="1" anchor="t" anchorCtr="0" compatLnSpc="1">
            <a:prstTxWarp prst="textNoShape">
              <a:avLst/>
            </a:prstTxWarp>
          </a:bodyPr>
          <a:lstStyle/>
          <a:p>
            <a:r>
              <a:rPr lang="en-US" smtClean="0"/>
              <a:t>This is what the ancient Greeks looked like. They didn’t have cameras so they paid an artist to make a casting that looked like them. The man’s head has ivory eyes.</a:t>
            </a:r>
          </a:p>
        </p:txBody>
      </p:sp>
    </p:spTree>
    <p:extLst>
      <p:ext uri="{BB962C8B-B14F-4D97-AF65-F5344CB8AC3E}">
        <p14:creationId xmlns:p14="http://schemas.microsoft.com/office/powerpoint/2010/main" val="1005263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noFill/>
          <a:ln>
            <a:solidFill>
              <a:srgbClr val="000000"/>
            </a:solidFill>
            <a:miter lim="800000"/>
            <a:headEnd/>
            <a:tailEnd/>
          </a:ln>
        </p:spPr>
      </p:sp>
      <p:sp>
        <p:nvSpPr>
          <p:cNvPr id="34819"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This cast bronze dagger was made at about the same time that Moses led the Children of Israel. The gold and silver inlays show men fighting lions. (It is laying on a mirror so you see the camera and photographer.) Moses probably used a sword like this when he killed the Egyptian man.</a:t>
            </a:r>
          </a:p>
        </p:txBody>
      </p:sp>
    </p:spTree>
    <p:extLst>
      <p:ext uri="{BB962C8B-B14F-4D97-AF65-F5344CB8AC3E}">
        <p14:creationId xmlns:p14="http://schemas.microsoft.com/office/powerpoint/2010/main" val="16855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TextEdit="1"/>
          </p:cNvSpPr>
          <p:nvPr>
            <p:ph type="sldImg"/>
          </p:nvPr>
        </p:nvSpPr>
        <p:spPr bwMode="auto">
          <a:noFill/>
          <a:ln>
            <a:solidFill>
              <a:srgbClr val="000000"/>
            </a:solidFill>
            <a:miter lim="800000"/>
            <a:headEnd/>
            <a:tailEnd/>
          </a:ln>
        </p:spPr>
      </p:sp>
      <p:sp>
        <p:nvSpPr>
          <p:cNvPr id="35843"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Note the dangling ornaments are cast with chain links on the rim of this stool.	</a:t>
            </a:r>
          </a:p>
        </p:txBody>
      </p:sp>
    </p:spTree>
    <p:extLst>
      <p:ext uri="{BB962C8B-B14F-4D97-AF65-F5344CB8AC3E}">
        <p14:creationId xmlns:p14="http://schemas.microsoft.com/office/powerpoint/2010/main" val="4022899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TextEdit="1"/>
          </p:cNvSpPr>
          <p:nvPr>
            <p:ph type="sldImg"/>
          </p:nvPr>
        </p:nvSpPr>
        <p:spPr bwMode="auto">
          <a:noFill/>
          <a:ln>
            <a:solidFill>
              <a:srgbClr val="000000"/>
            </a:solidFill>
            <a:miter lim="800000"/>
            <a:headEnd/>
            <a:tailEnd/>
          </a:ln>
        </p:spPr>
      </p:sp>
      <p:sp>
        <p:nvSpPr>
          <p:cNvPr id="36867"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In 1332 AD the first cannon is cast in bronze by a monk in the city of Ghent. In the middle ages the fate of many kingdoms depended on the cannons  produced by their craftsmen.</a:t>
            </a:r>
          </a:p>
          <a:p>
            <a:endParaRPr lang="en-US" dirty="0" smtClean="0"/>
          </a:p>
        </p:txBody>
      </p:sp>
    </p:spTree>
    <p:extLst>
      <p:ext uri="{BB962C8B-B14F-4D97-AF65-F5344CB8AC3E}">
        <p14:creationId xmlns:p14="http://schemas.microsoft.com/office/powerpoint/2010/main" val="1123707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TextEdit="1"/>
          </p:cNvSpPr>
          <p:nvPr>
            <p:ph type="sldImg"/>
          </p:nvPr>
        </p:nvSpPr>
        <p:spPr bwMode="auto">
          <a:noFill/>
          <a:ln>
            <a:solidFill>
              <a:srgbClr val="000000"/>
            </a:solidFill>
            <a:miter lim="800000"/>
            <a:headEnd/>
            <a:tailEnd/>
          </a:ln>
        </p:spPr>
      </p:sp>
      <p:sp>
        <p:nvSpPr>
          <p:cNvPr id="37891" name="Rectangle 3"/>
          <p:cNvSpPr>
            <a:spLocks noGrp="1"/>
          </p:cNvSpPr>
          <p:nvPr>
            <p:ph type="body" idx="1"/>
          </p:nvPr>
        </p:nvSpPr>
        <p:spPr bwMode="auto">
          <a:noFill/>
        </p:spPr>
        <p:txBody>
          <a:bodyPr wrap="square" numCol="1" anchor="t" anchorCtr="0" compatLnSpc="1">
            <a:prstTxWarp prst="textNoShape">
              <a:avLst/>
            </a:prstTxWarp>
          </a:bodyPr>
          <a:lstStyle/>
          <a:p>
            <a:r>
              <a:rPr lang="en-US" smtClean="0"/>
              <a:t>In times of peace, priests, abbots and bishops melted the cannons to make bells. They stood around the furnace intoning psalms and prayers. The molten metal was blessed and divine protection was asked for the bell, which usually bore the name of a saint. In times of war, they reversed the process and made cannons from the bells.</a:t>
            </a:r>
          </a:p>
          <a:p>
            <a:endParaRPr lang="en-US" smtClean="0"/>
          </a:p>
        </p:txBody>
      </p:sp>
    </p:spTree>
    <p:extLst>
      <p:ext uri="{BB962C8B-B14F-4D97-AF65-F5344CB8AC3E}">
        <p14:creationId xmlns:p14="http://schemas.microsoft.com/office/powerpoint/2010/main" val="954528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modern forms of castings</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19</a:t>
            </a:fld>
            <a:endParaRPr lang="en-US"/>
          </a:p>
        </p:txBody>
      </p:sp>
    </p:spTree>
    <p:extLst>
      <p:ext uri="{BB962C8B-B14F-4D97-AF65-F5344CB8AC3E}">
        <p14:creationId xmlns:p14="http://schemas.microsoft.com/office/powerpoint/2010/main" val="1233542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Pictures of Making Mold which students get to do with help from foundry personnel.</a:t>
            </a:r>
          </a:p>
          <a:p>
            <a:endParaRPr lang="en-US" dirty="0" smtClean="0"/>
          </a:p>
          <a:p>
            <a:r>
              <a:rPr lang="en-US" dirty="0" smtClean="0"/>
              <a:t>Foundry personnel do the actual pouring of the mold with Tin.  Tin is at 450 F,</a:t>
            </a:r>
            <a:r>
              <a:rPr lang="en-US" baseline="0" dirty="0" smtClean="0"/>
              <a:t> so typically do not allow students to pour mold unless more time for training is given.  Students get to watch their mold being poured.</a:t>
            </a:r>
          </a:p>
          <a:p>
            <a:endParaRPr lang="en-US" baseline="0" dirty="0" smtClean="0"/>
          </a:p>
          <a:p>
            <a:r>
              <a:rPr lang="en-US" baseline="0" dirty="0" smtClean="0"/>
              <a:t>Foundry personnel then shakeout the mold, cutting the downsprue and runner off the casting, cool the casting, and then file any sharp edges.  Student then gets to take the casting with him/her.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2</a:t>
            </a:fld>
            <a:endParaRPr lang="en-US"/>
          </a:p>
        </p:txBody>
      </p:sp>
    </p:spTree>
    <p:extLst>
      <p:ext uri="{BB962C8B-B14F-4D97-AF65-F5344CB8AC3E}">
        <p14:creationId xmlns:p14="http://schemas.microsoft.com/office/powerpoint/2010/main" val="13290394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Castings used in the body</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20</a:t>
            </a:fld>
            <a:endParaRPr lang="en-US"/>
          </a:p>
        </p:txBody>
      </p:sp>
    </p:spTree>
    <p:extLst>
      <p:ext uri="{BB962C8B-B14F-4D97-AF65-F5344CB8AC3E}">
        <p14:creationId xmlns:p14="http://schemas.microsoft.com/office/powerpoint/2010/main" val="936598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TextEdit="1"/>
          </p:cNvSpPr>
          <p:nvPr>
            <p:ph type="sldImg"/>
          </p:nvPr>
        </p:nvSpPr>
        <p:spPr bwMode="auto">
          <a:noFill/>
          <a:ln>
            <a:solidFill>
              <a:srgbClr val="000000"/>
            </a:solidFill>
            <a:miter lim="800000"/>
            <a:headEnd/>
            <a:tailEnd/>
          </a:ln>
        </p:spPr>
      </p:sp>
      <p:sp>
        <p:nvSpPr>
          <p:cNvPr id="38915"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Ask the students to find objects in the room that are castings. Point out the door handles and sprinkler heads. Mention cell phone and computer frames.  </a:t>
            </a:r>
          </a:p>
        </p:txBody>
      </p:sp>
    </p:spTree>
    <p:extLst>
      <p:ext uri="{BB962C8B-B14F-4D97-AF65-F5344CB8AC3E}">
        <p14:creationId xmlns:p14="http://schemas.microsoft.com/office/powerpoint/2010/main" val="2432101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Other examples of castings</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22</a:t>
            </a:fld>
            <a:endParaRPr lang="en-US"/>
          </a:p>
        </p:txBody>
      </p:sp>
    </p:spTree>
    <p:extLst>
      <p:ext uri="{BB962C8B-B14F-4D97-AF65-F5344CB8AC3E}">
        <p14:creationId xmlns:p14="http://schemas.microsoft.com/office/powerpoint/2010/main" val="992288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 think</a:t>
            </a:r>
            <a:r>
              <a:rPr lang="en-US" baseline="0" dirty="0" smtClean="0"/>
              <a:t> that very few people work to make castings, please consider this that “there were 56 men who signed the Declaration of Independence and 7 of them were </a:t>
            </a:r>
            <a:r>
              <a:rPr lang="en-US" baseline="0" dirty="0" err="1" smtClean="0"/>
              <a:t>foundrymen</a:t>
            </a:r>
            <a:r>
              <a:rPr lang="en-US" baseline="0" dirty="0" smtClean="0"/>
              <a:t>.  That is one out of 8 of those men, were </a:t>
            </a:r>
            <a:r>
              <a:rPr lang="en-US" baseline="0" dirty="0" err="1" smtClean="0"/>
              <a:t>foundrymen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23</a:t>
            </a:fld>
            <a:endParaRPr lang="en-US"/>
          </a:p>
        </p:txBody>
      </p:sp>
    </p:spTree>
    <p:extLst>
      <p:ext uri="{BB962C8B-B14F-4D97-AF65-F5344CB8AC3E}">
        <p14:creationId xmlns:p14="http://schemas.microsoft.com/office/powerpoint/2010/main" val="4286655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bwMode="auto">
          <a:xfrm>
            <a:off x="1157288" y="679450"/>
            <a:ext cx="4545012" cy="3408363"/>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9379" name="Rectangle 3"/>
          <p:cNvSpPr>
            <a:spLocks noGrp="1" noChangeArrowheads="1"/>
          </p:cNvSpPr>
          <p:nvPr>
            <p:ph type="body" idx="1"/>
          </p:nvPr>
        </p:nvSpPr>
        <p:spPr bwMode="auto">
          <a:xfrm>
            <a:off x="914712" y="4315367"/>
            <a:ext cx="5028579" cy="408889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63" tIns="46032" rIns="92063" bIns="46032"/>
          <a:lstStyle/>
          <a:p>
            <a:r>
              <a:rPr lang="en-US" sz="1600" b="1" dirty="0"/>
              <a:t>Casting (the verb) is a Primary Forming Method whereby the part is produced by causing molten metal to fill a shaped cavity to produce a part of the desired final shape.  A casting (noun) is a part so produced and used essentially in this final shape.  Since all materials, including those ultimately classed as wrought, are at some point early in their manufacture cast into an ingot or strand before subsequent working, the phrase "of the desired final shape" is an important determinant of what constitutes a casting.  Casting can be as simple as making an impression in a refractory media and pouring in molten metal to a sophisticated multi-slide metal mold.  At either extreme you are still producing a casting.</a:t>
            </a:r>
            <a:endParaRPr lang="en-US" dirty="0" smtClean="0"/>
          </a:p>
        </p:txBody>
      </p:sp>
    </p:spTree>
    <p:extLst>
      <p:ext uri="{BB962C8B-B14F-4D97-AF65-F5344CB8AC3E}">
        <p14:creationId xmlns:p14="http://schemas.microsoft.com/office/powerpoint/2010/main" val="2099731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make the casting shape you want, you take a pattern (here the design is mounted to a board) and place it between two flask halves (cope on top and drag on the bottom).</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27</a:t>
            </a:fld>
            <a:endParaRPr lang="en-US"/>
          </a:p>
        </p:txBody>
      </p:sp>
    </p:spTree>
    <p:extLst>
      <p:ext uri="{BB962C8B-B14F-4D97-AF65-F5344CB8AC3E}">
        <p14:creationId xmlns:p14="http://schemas.microsoft.com/office/powerpoint/2010/main" val="2302661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Slide Image Placeholder 1"/>
          <p:cNvSpPr>
            <a:spLocks noGrp="1" noRot="1" noChangeAspect="1"/>
          </p:cNvSpPr>
          <p:nvPr>
            <p:ph type="sldImg"/>
          </p:nvPr>
        </p:nvSpPr>
        <p:spPr bwMode="auto">
          <a:xfrm>
            <a:off x="1157288" y="681038"/>
            <a:ext cx="4543425" cy="34067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43" name="Notes Placeholder 2"/>
          <p:cNvSpPr>
            <a:spLocks noGrp="1"/>
          </p:cNvSpPr>
          <p:nvPr>
            <p:ph type="body" idx="1"/>
          </p:nvPr>
        </p:nvSpPr>
        <p:spPr bwMode="auto">
          <a:xfrm>
            <a:off x="686421" y="4315366"/>
            <a:ext cx="5485158" cy="40873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600" b="1"/>
              <a:t>Green sand molds are produced by dropping the sand on the pattern, jolting the pattern multiple times and then squeezing with a hydraulic press.</a:t>
            </a:r>
          </a:p>
        </p:txBody>
      </p:sp>
    </p:spTree>
    <p:extLst>
      <p:ext uri="{BB962C8B-B14F-4D97-AF65-F5344CB8AC3E}">
        <p14:creationId xmlns:p14="http://schemas.microsoft.com/office/powerpoint/2010/main" val="2986675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make a mold, you fill each flask with sand, packing it in tightly against the pattern.  Continue to fill and pack the sand until the flasks are full.  After the flasks are filled and molds packed tight, the clamps are removed and the wood pattern is carefully removed.</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29</a:t>
            </a:fld>
            <a:endParaRPr lang="en-US"/>
          </a:p>
        </p:txBody>
      </p:sp>
    </p:spTree>
    <p:extLst>
      <p:ext uri="{BB962C8B-B14F-4D97-AF65-F5344CB8AC3E}">
        <p14:creationId xmlns:p14="http://schemas.microsoft.com/office/powerpoint/2010/main" val="39717157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body" idx="1"/>
          </p:nvPr>
        </p:nvSpPr>
        <p:spPr bwMode="auto">
          <a:xfrm>
            <a:off x="228291" y="4315366"/>
            <a:ext cx="6325324" cy="408734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105" tIns="44753" rIns="91105" bIns="44753"/>
          <a:lstStyle/>
          <a:p>
            <a:pPr>
              <a:spcBef>
                <a:spcPct val="0"/>
              </a:spcBef>
            </a:pPr>
            <a:r>
              <a:rPr lang="en-US" sz="1400" b="1" dirty="0" smtClean="0"/>
              <a:t>This schematic</a:t>
            </a:r>
            <a:r>
              <a:rPr lang="en-US" sz="1400" b="1" baseline="0" dirty="0" smtClean="0"/>
              <a:t> of a sand mold shows the filled flask (cope and drag mold) and the pouring basin that the molten metal is poured into so that it flows into the runner to the pattern shape.</a:t>
            </a:r>
          </a:p>
          <a:p>
            <a:pPr>
              <a:spcBef>
                <a:spcPct val="0"/>
              </a:spcBef>
            </a:pPr>
            <a:endParaRPr lang="en-US" sz="1400" b="1" baseline="0" dirty="0" smtClean="0"/>
          </a:p>
        </p:txBody>
      </p:sp>
      <p:sp>
        <p:nvSpPr>
          <p:cNvPr id="268291" name="Rectangle 3"/>
          <p:cNvSpPr>
            <a:spLocks noGrp="1" noRot="1" noChangeAspect="1" noChangeArrowheads="1"/>
          </p:cNvSpPr>
          <p:nvPr>
            <p:ph type="sldImg"/>
          </p:nvPr>
        </p:nvSpPr>
        <p:spPr bwMode="auto">
          <a:xfrm>
            <a:off x="1158875" y="681038"/>
            <a:ext cx="4541838" cy="34067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useBgFill="1">
        <p:nvSpPr>
          <p:cNvPr id="268292" name="Rectangle 4"/>
          <p:cNvSpPr>
            <a:spLocks noChangeArrowheads="1"/>
          </p:cNvSpPr>
          <p:nvPr/>
        </p:nvSpPr>
        <p:spPr bwMode="auto">
          <a:xfrm>
            <a:off x="1219097" y="1211468"/>
            <a:ext cx="304386" cy="74457"/>
          </a:xfrm>
          <a:prstGeom prst="rect">
            <a:avLst/>
          </a:prstGeom>
          <a:ln>
            <a:noFill/>
          </a:ln>
          <a:extLst>
            <a:ext uri="{91240B29-F687-4F45-9708-019B960494DF}">
              <a14:hiddenLine xmlns:a14="http://schemas.microsoft.com/office/drawing/2010/main" w="12700">
                <a:solidFill>
                  <a:srgbClr val="000000"/>
                </a:solidFill>
                <a:miter lim="800000"/>
                <a:headEnd/>
                <a:tailEnd/>
              </a14:hiddenLine>
            </a:ext>
          </a:extLst>
        </p:spPr>
        <p:txBody>
          <a:bodyPr wrap="none" lIns="92063" tIns="46032" rIns="92063" bIns="46032" anchor="ctr"/>
          <a:lstStyle/>
          <a:p>
            <a:endParaRPr lang="en-US"/>
          </a:p>
        </p:txBody>
      </p:sp>
      <p:sp useBgFill="1">
        <p:nvSpPr>
          <p:cNvPr id="268293" name="Rectangle 5"/>
          <p:cNvSpPr>
            <a:spLocks noChangeArrowheads="1"/>
          </p:cNvSpPr>
          <p:nvPr/>
        </p:nvSpPr>
        <p:spPr bwMode="auto">
          <a:xfrm>
            <a:off x="4876387" y="1135460"/>
            <a:ext cx="610325" cy="304030"/>
          </a:xfrm>
          <a:prstGeom prst="rect">
            <a:avLst/>
          </a:prstGeom>
          <a:ln>
            <a:noFill/>
          </a:ln>
          <a:extLst>
            <a:ext uri="{91240B29-F687-4F45-9708-019B960494DF}">
              <a14:hiddenLine xmlns:a14="http://schemas.microsoft.com/office/drawing/2010/main" w="12700">
                <a:solidFill>
                  <a:srgbClr val="000000"/>
                </a:solidFill>
                <a:miter lim="800000"/>
                <a:headEnd/>
                <a:tailEnd/>
              </a14:hiddenLine>
            </a:ext>
          </a:extLst>
        </p:spPr>
        <p:txBody>
          <a:bodyPr wrap="none" lIns="92063" tIns="46032" rIns="92063" bIns="46032" anchor="ctr"/>
          <a:lstStyle/>
          <a:p>
            <a:endParaRPr lang="en-US"/>
          </a:p>
        </p:txBody>
      </p:sp>
    </p:spTree>
    <p:extLst>
      <p:ext uri="{BB962C8B-B14F-4D97-AF65-F5344CB8AC3E}">
        <p14:creationId xmlns:p14="http://schemas.microsoft.com/office/powerpoint/2010/main" val="841062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schematic and photo show the pouring</a:t>
            </a:r>
            <a:r>
              <a:rPr lang="en-US" baseline="0" dirty="0" smtClean="0"/>
              <a:t> of molten metal into a mold.</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31</a:t>
            </a:fld>
            <a:endParaRPr lang="en-US"/>
          </a:p>
        </p:txBody>
      </p:sp>
    </p:spTree>
    <p:extLst>
      <p:ext uri="{BB962C8B-B14F-4D97-AF65-F5344CB8AC3E}">
        <p14:creationId xmlns:p14="http://schemas.microsoft.com/office/powerpoint/2010/main" val="1880772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Example</a:t>
            </a:r>
            <a:r>
              <a:rPr lang="en-US" baseline="0" dirty="0" smtClean="0"/>
              <a:t> of the patterns and then the castings students can choice from.  Over 30 different patterns, not all shown in this picture.</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3</a:t>
            </a:fld>
            <a:endParaRPr lang="en-US"/>
          </a:p>
        </p:txBody>
      </p:sp>
    </p:spTree>
    <p:extLst>
      <p:ext uri="{BB962C8B-B14F-4D97-AF65-F5344CB8AC3E}">
        <p14:creationId xmlns:p14="http://schemas.microsoft.com/office/powerpoint/2010/main" val="40855493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our Foundry in</a:t>
            </a:r>
            <a:r>
              <a:rPr lang="en-US" baseline="0" dirty="0" smtClean="0"/>
              <a:t> a Box equipment, we melt the tin nuggets in a electric hot pot to approximately 450 degrees Fahrenheit.  Then the molten tin is poured into the sprue hole in the completed mold.</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32</a:t>
            </a:fld>
            <a:endParaRPr lang="en-US"/>
          </a:p>
        </p:txBody>
      </p:sp>
    </p:spTree>
    <p:extLst>
      <p:ext uri="{BB962C8B-B14F-4D97-AF65-F5344CB8AC3E}">
        <p14:creationId xmlns:p14="http://schemas.microsoft.com/office/powerpoint/2010/main" val="33711699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table of elements show where Tin</a:t>
            </a:r>
            <a:r>
              <a:rPr lang="en-US" baseline="0" dirty="0" smtClean="0"/>
              <a:t> and some of the other elements often associated with metal casting and molten metal.</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33</a:t>
            </a:fld>
            <a:endParaRPr lang="en-US"/>
          </a:p>
        </p:txBody>
      </p:sp>
    </p:spTree>
    <p:extLst>
      <p:ext uri="{BB962C8B-B14F-4D97-AF65-F5344CB8AC3E}">
        <p14:creationId xmlns:p14="http://schemas.microsoft.com/office/powerpoint/2010/main" val="1877117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chart</a:t>
            </a:r>
            <a:r>
              <a:rPr lang="en-US" baseline="0" dirty="0" smtClean="0"/>
              <a:t> </a:t>
            </a:r>
            <a:r>
              <a:rPr lang="en-US" dirty="0" smtClean="0"/>
              <a:t>shows </a:t>
            </a:r>
            <a:r>
              <a:rPr lang="en-US" baseline="0" dirty="0" smtClean="0"/>
              <a:t>melting temperatures of </a:t>
            </a:r>
            <a:r>
              <a:rPr lang="en-US" dirty="0" smtClean="0"/>
              <a:t>Tin</a:t>
            </a:r>
            <a:r>
              <a:rPr lang="en-US" baseline="0" dirty="0" smtClean="0"/>
              <a:t> and some of the other elements often associated with metal casting and molten metal.</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34</a:t>
            </a:fld>
            <a:endParaRPr lang="en-US"/>
          </a:p>
        </p:txBody>
      </p:sp>
    </p:spTree>
    <p:extLst>
      <p:ext uri="{BB962C8B-B14F-4D97-AF65-F5344CB8AC3E}">
        <p14:creationId xmlns:p14="http://schemas.microsoft.com/office/powerpoint/2010/main" val="1323065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TextEdit="1"/>
          </p:cNvSpPr>
          <p:nvPr>
            <p:ph type="sldImg"/>
          </p:nvPr>
        </p:nvSpPr>
        <p:spPr bwMode="auto">
          <a:noFill/>
          <a:ln>
            <a:solidFill>
              <a:srgbClr val="000000"/>
            </a:solidFill>
            <a:miter lim="800000"/>
            <a:headEnd/>
            <a:tailEnd/>
          </a:ln>
        </p:spPr>
      </p:sp>
      <p:sp>
        <p:nvSpPr>
          <p:cNvPr id="37891"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Bend a sample of tin and ask the students to listen to it cry. Everyone should be able to hear it. </a:t>
            </a:r>
          </a:p>
          <a:p>
            <a:r>
              <a:rPr lang="en-US" dirty="0" smtClean="0"/>
              <a:t>Ask students to define the word “Malleable”. Bring two students to the front of the room and hand them each a tin sample (A small bar with a handle on each end). Instruct them to twist the sample until it tears into two pieces. This will require about twenty turns to accomplish. The students will be amazed at the malleability of pure tin. Chose two large boys to compete. It requires some hand strength. </a:t>
            </a:r>
          </a:p>
          <a:p>
            <a:endParaRPr lang="en-US" dirty="0" smtClean="0"/>
          </a:p>
        </p:txBody>
      </p:sp>
    </p:spTree>
    <p:extLst>
      <p:ext uri="{BB962C8B-B14F-4D97-AF65-F5344CB8AC3E}">
        <p14:creationId xmlns:p14="http://schemas.microsoft.com/office/powerpoint/2010/main" val="548303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TextEdit="1"/>
          </p:cNvSpPr>
          <p:nvPr>
            <p:ph type="sldImg"/>
          </p:nvPr>
        </p:nvSpPr>
        <p:spPr bwMode="auto">
          <a:noFill/>
          <a:ln>
            <a:solidFill>
              <a:srgbClr val="000000"/>
            </a:solidFill>
            <a:miter lim="800000"/>
            <a:headEnd/>
            <a:tailEnd/>
          </a:ln>
        </p:spPr>
      </p:sp>
      <p:sp>
        <p:nvSpPr>
          <p:cNvPr id="38915"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Tell the story of Napoleon’s Buttons. Show the “tin pest” video if available. The average temperature during the Russian winter of 1812 was -40ºF. Ask the students to imagine trying to fight while holding up their pants with one hand and holding their coat together with the other hand.</a:t>
            </a:r>
          </a:p>
        </p:txBody>
      </p:sp>
    </p:spTree>
    <p:extLst>
      <p:ext uri="{BB962C8B-B14F-4D97-AF65-F5344CB8AC3E}">
        <p14:creationId xmlns:p14="http://schemas.microsoft.com/office/powerpoint/2010/main" val="18440048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Gating</a:t>
            </a:r>
            <a:r>
              <a:rPr lang="en-US" baseline="0" dirty="0" smtClean="0"/>
              <a:t> is the extra metal when the runner and sprue solidify.  These must be removed from the casting and the extra metal is re-melted.</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37</a:t>
            </a:fld>
            <a:endParaRPr lang="en-US"/>
          </a:p>
        </p:txBody>
      </p:sp>
    </p:spTree>
    <p:extLst>
      <p:ext uri="{BB962C8B-B14F-4D97-AF65-F5344CB8AC3E}">
        <p14:creationId xmlns:p14="http://schemas.microsoft.com/office/powerpoint/2010/main" val="18301911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photo</a:t>
            </a:r>
            <a:r>
              <a:rPr lang="en-US" baseline="0" dirty="0" smtClean="0"/>
              <a:t> shows the casting after it has cooled and has been removed from the mold. The sand is recycled for future use.  Note the runner and sprue attached to the casting.</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38</a:t>
            </a:fld>
            <a:endParaRPr lang="en-US"/>
          </a:p>
        </p:txBody>
      </p:sp>
    </p:spTree>
    <p:extLst>
      <p:ext uri="{BB962C8B-B14F-4D97-AF65-F5344CB8AC3E}">
        <p14:creationId xmlns:p14="http://schemas.microsoft.com/office/powerpoint/2010/main" val="34290300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casting must then be finished to remove any sharp edges.  This is often done with a metal file.</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39</a:t>
            </a:fld>
            <a:endParaRPr lang="en-US"/>
          </a:p>
        </p:txBody>
      </p:sp>
    </p:spTree>
    <p:extLst>
      <p:ext uri="{BB962C8B-B14F-4D97-AF65-F5344CB8AC3E}">
        <p14:creationId xmlns:p14="http://schemas.microsoft.com/office/powerpoint/2010/main" val="3852322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our</a:t>
            </a:r>
            <a:r>
              <a:rPr lang="en-US" baseline="0" dirty="0" smtClean="0"/>
              <a:t> first year taking our “Foundry in a Box” show on the road, we have served 9,088 youth at 14 events. This is a hands on activity, so we had over 155 volunteers that worked our events.  Some of our volunteers were sons and daughters of our adult volunteers.  We have refined our equipment and process and have enjoyed teaching our youth the metal casting process in a hands on way.</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40</a:t>
            </a:fld>
            <a:endParaRPr lang="en-US"/>
          </a:p>
        </p:txBody>
      </p:sp>
    </p:spTree>
    <p:extLst>
      <p:ext uri="{BB962C8B-B14F-4D97-AF65-F5344CB8AC3E}">
        <p14:creationId xmlns:p14="http://schemas.microsoft.com/office/powerpoint/2010/main" val="71407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TextEdit="1"/>
          </p:cNvSpPr>
          <p:nvPr>
            <p:ph type="sldImg"/>
          </p:nvPr>
        </p:nvSpPr>
        <p:spPr bwMode="auto">
          <a:noFill/>
          <a:ln>
            <a:solidFill>
              <a:srgbClr val="000000"/>
            </a:solidFill>
            <a:miter lim="800000"/>
            <a:headEnd/>
            <a:tailEnd/>
          </a:ln>
        </p:spPr>
      </p:sp>
      <p:sp>
        <p:nvSpPr>
          <p:cNvPr id="25603"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It is very difficult to find a natural object that is useful in its natural shape. </a:t>
            </a:r>
          </a:p>
          <a:p>
            <a:r>
              <a:rPr lang="en-US" dirty="0" smtClean="0"/>
              <a:t>Can you find something in this picture that is useful in its natural shape? (The answer you want is, “a tree”.)</a:t>
            </a:r>
          </a:p>
          <a:p>
            <a:r>
              <a:rPr lang="en-US" dirty="0" smtClean="0"/>
              <a:t>If they suggest water, ask them, “what is the shape of water?” Explain that since it has no shape we can’t use it for this example.</a:t>
            </a:r>
          </a:p>
          <a:p>
            <a:r>
              <a:rPr lang="en-US" dirty="0" smtClean="0"/>
              <a:t>If they suggest a rock. Explain that natural rocks are only useful if they just happen to be the exact size and shape that you need. Ask, “When was the last time you found a rock useful?” or, “Do your parents ever say, “Please go get a rock”?</a:t>
            </a:r>
          </a:p>
          <a:p>
            <a:r>
              <a:rPr lang="en-US" dirty="0" smtClean="0"/>
              <a:t>When they suggest a tree, agree that it is a good answer and say, “OK, so we all go into the woods together and pull up a tree by the roots. Now we take it to your house and lay it in your front yard. How is it useful? We pulled it out of the ground so it will die and its leaves will fall off. It can’t give shade.”  Explain that a tree is not useful unless it</a:t>
            </a:r>
            <a:r>
              <a:rPr lang="en-US" dirty="0" smtClean="0">
                <a:solidFill>
                  <a:srgbClr val="FFFF00"/>
                </a:solidFill>
              </a:rPr>
              <a:t>’s </a:t>
            </a:r>
            <a:r>
              <a:rPr lang="en-US" u="sng" dirty="0" smtClean="0"/>
              <a:t>shape</a:t>
            </a:r>
            <a:r>
              <a:rPr lang="en-US" dirty="0" smtClean="0"/>
              <a:t> is changed. It must be cut into lumber to be useful. Even firewood must be cut into lengths that will fit into a fireplace. </a:t>
            </a:r>
          </a:p>
          <a:p>
            <a:r>
              <a:rPr lang="en-US" dirty="0" smtClean="0"/>
              <a:t>“Manufacturing” is making things that are useful.</a:t>
            </a:r>
          </a:p>
        </p:txBody>
      </p:sp>
    </p:spTree>
    <p:extLst>
      <p:ext uri="{BB962C8B-B14F-4D97-AF65-F5344CB8AC3E}">
        <p14:creationId xmlns:p14="http://schemas.microsoft.com/office/powerpoint/2010/main" val="2407081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TextEdit="1"/>
          </p:cNvSpPr>
          <p:nvPr>
            <p:ph type="sldImg"/>
          </p:nvPr>
        </p:nvSpPr>
        <p:spPr bwMode="auto">
          <a:noFill/>
          <a:ln>
            <a:solidFill>
              <a:srgbClr val="000000"/>
            </a:solidFill>
            <a:miter lim="800000"/>
            <a:headEnd/>
            <a:tailEnd/>
          </a:ln>
        </p:spPr>
      </p:sp>
      <p:sp>
        <p:nvSpPr>
          <p:cNvPr id="26627"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Hold up a pair of bolt cutters, scissors and a hammer. Explain that there are only three basic ways to change the shape of an object;</a:t>
            </a:r>
          </a:p>
          <a:p>
            <a:r>
              <a:rPr lang="en-US" dirty="0" smtClean="0"/>
              <a:t>Cut, smash or melt.</a:t>
            </a:r>
          </a:p>
          <a:p>
            <a:endParaRPr lang="en-US" dirty="0" smtClean="0"/>
          </a:p>
          <a:p>
            <a:r>
              <a:rPr lang="en-US" dirty="0" smtClean="0"/>
              <a:t>We could have a whole conversation about how manufacturing in the USA is not the clamor</a:t>
            </a:r>
            <a:r>
              <a:rPr lang="en-US" baseline="0" dirty="0" smtClean="0"/>
              <a:t> occupation of choice for up coming generations.  Things like STEM events trying hard to correct this.</a:t>
            </a:r>
            <a:endParaRPr lang="en-US" dirty="0" smtClean="0"/>
          </a:p>
        </p:txBody>
      </p:sp>
    </p:spTree>
    <p:extLst>
      <p:ext uri="{BB962C8B-B14F-4D97-AF65-F5344CB8AC3E}">
        <p14:creationId xmlns:p14="http://schemas.microsoft.com/office/powerpoint/2010/main" val="2597648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TextEdit="1"/>
          </p:cNvSpPr>
          <p:nvPr>
            <p:ph type="sldImg"/>
          </p:nvPr>
        </p:nvSpPr>
        <p:spPr bwMode="auto">
          <a:noFill/>
          <a:ln>
            <a:solidFill>
              <a:srgbClr val="000000"/>
            </a:solidFill>
            <a:miter lim="800000"/>
            <a:headEnd/>
            <a:tailEnd/>
          </a:ln>
        </p:spPr>
      </p:sp>
      <p:sp>
        <p:nvSpPr>
          <p:cNvPr id="27651"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The primary way we form metal into a useful shape is by casting. You form a cavity that looks like a useful shape and then pour molten metal into it. Then you wait for it to freeze or solidify. When you remove it from the mold you have a useful object. This is a very old process. People have been doing this since the beginning of recorded history. </a:t>
            </a:r>
          </a:p>
          <a:p>
            <a:r>
              <a:rPr lang="en-US" dirty="0" smtClean="0"/>
              <a:t>These photos were taken in 2004 at the National Archaeological Museum in Athens, Greece. The museum has a section dedicated to metallurgy. This prehistoric bronze axe head was cast in a stone mold. The bottom half of the mold is displayed with the casting in it. There are also two cast bronze wheels in the top of this photo. These castings are about 4000 years old.</a:t>
            </a:r>
          </a:p>
        </p:txBody>
      </p:sp>
    </p:spTree>
    <p:extLst>
      <p:ext uri="{BB962C8B-B14F-4D97-AF65-F5344CB8AC3E}">
        <p14:creationId xmlns:p14="http://schemas.microsoft.com/office/powerpoint/2010/main" val="879301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video inserted</a:t>
            </a:r>
            <a:r>
              <a:rPr lang="en-US" baseline="0" dirty="0" smtClean="0"/>
              <a:t> correctly in to file it should run when link is accessed.</a:t>
            </a:r>
            <a:endParaRPr lang="en-US" dirty="0"/>
          </a:p>
        </p:txBody>
      </p:sp>
      <p:sp>
        <p:nvSpPr>
          <p:cNvPr id="4" name="Slide Number Placeholder 3"/>
          <p:cNvSpPr>
            <a:spLocks noGrp="1"/>
          </p:cNvSpPr>
          <p:nvPr>
            <p:ph type="sldNum" sz="quarter" idx="10"/>
          </p:nvPr>
        </p:nvSpPr>
        <p:spPr/>
        <p:txBody>
          <a:bodyPr/>
          <a:lstStyle/>
          <a:p>
            <a:fld id="{C194068F-F903-4CF8-8B0C-B4392FB7327E}" type="slidenum">
              <a:rPr lang="en-US" smtClean="0"/>
              <a:pPr/>
              <a:t>7</a:t>
            </a:fld>
            <a:endParaRPr lang="en-US"/>
          </a:p>
        </p:txBody>
      </p:sp>
    </p:spTree>
    <p:extLst>
      <p:ext uri="{BB962C8B-B14F-4D97-AF65-F5344CB8AC3E}">
        <p14:creationId xmlns:p14="http://schemas.microsoft.com/office/powerpoint/2010/main" val="1043491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p:spPr>
      </p:sp>
      <p:sp>
        <p:nvSpPr>
          <p:cNvPr id="28675" name="Rectangle 3"/>
          <p:cNvSpPr>
            <a:spLocks noGrp="1"/>
          </p:cNvSpPr>
          <p:nvPr>
            <p:ph type="body" idx="1"/>
          </p:nvPr>
        </p:nvSpPr>
        <p:spPr bwMode="auto">
          <a:noFill/>
        </p:spPr>
        <p:txBody>
          <a:bodyPr wrap="square" numCol="1" anchor="t" anchorCtr="0" compatLnSpc="1">
            <a:prstTxWarp prst="textNoShape">
              <a:avLst/>
            </a:prstTxWarp>
          </a:bodyPr>
          <a:lstStyle/>
          <a:p>
            <a:r>
              <a:rPr lang="en-US" smtClean="0"/>
              <a:t>Here are the worlds oldest known castings.</a:t>
            </a:r>
          </a:p>
        </p:txBody>
      </p:sp>
    </p:spTree>
    <p:extLst>
      <p:ext uri="{BB962C8B-B14F-4D97-AF65-F5344CB8AC3E}">
        <p14:creationId xmlns:p14="http://schemas.microsoft.com/office/powerpoint/2010/main" val="2198593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TextEdit="1"/>
          </p:cNvSpPr>
          <p:nvPr>
            <p:ph type="sldImg"/>
          </p:nvPr>
        </p:nvSpPr>
        <p:spPr bwMode="auto">
          <a:noFill/>
          <a:ln>
            <a:solidFill>
              <a:srgbClr val="000000"/>
            </a:solidFill>
            <a:miter lim="800000"/>
            <a:headEnd/>
            <a:tailEnd/>
          </a:ln>
        </p:spPr>
      </p:sp>
      <p:sp>
        <p:nvSpPr>
          <p:cNvPr id="29699"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Here are two more cast bronze axe heads.</a:t>
            </a:r>
          </a:p>
        </p:txBody>
      </p:sp>
    </p:spTree>
    <p:extLst>
      <p:ext uri="{BB962C8B-B14F-4D97-AF65-F5344CB8AC3E}">
        <p14:creationId xmlns:p14="http://schemas.microsoft.com/office/powerpoint/2010/main" val="1108781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dirty="0" smtClean="0"/>
              <a:t>8-6-14</a:t>
            </a:r>
            <a:endParaRPr lang="en-US" dirty="0"/>
          </a:p>
        </p:txBody>
      </p:sp>
      <p:sp>
        <p:nvSpPr>
          <p:cNvPr id="5" name="Footer Placeholder 4"/>
          <p:cNvSpPr>
            <a:spLocks noGrp="1"/>
          </p:cNvSpPr>
          <p:nvPr>
            <p:ph type="ftr" sz="quarter" idx="11"/>
          </p:nvPr>
        </p:nvSpPr>
        <p:spPr/>
        <p:txBody>
          <a:bodyPr/>
          <a:lstStyle/>
          <a:p>
            <a:r>
              <a:rPr lang="en-US" dirty="0" smtClean="0"/>
              <a:t>AFS – Saginaw Valley Chapter</a:t>
            </a:r>
            <a:endParaRPr lang="en-US" dirty="0"/>
          </a:p>
        </p:txBody>
      </p:sp>
      <p:sp>
        <p:nvSpPr>
          <p:cNvPr id="6" name="Slide Number Placeholder 5"/>
          <p:cNvSpPr>
            <a:spLocks noGrp="1"/>
          </p:cNvSpPr>
          <p:nvPr>
            <p:ph type="sldNum" sz="quarter" idx="12"/>
          </p:nvPr>
        </p:nvSpPr>
        <p:spPr/>
        <p:txBody>
          <a:bodyPr/>
          <a:lstStyle/>
          <a:p>
            <a:r>
              <a:rPr lang="en-US" dirty="0" smtClean="0"/>
              <a:t>Page #</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8-6-2014</a:t>
            </a:r>
            <a:endParaRPr lang="en-US" dirty="0"/>
          </a:p>
        </p:txBody>
      </p:sp>
      <p:sp>
        <p:nvSpPr>
          <p:cNvPr id="3" name="Footer Placeholder 2"/>
          <p:cNvSpPr>
            <a:spLocks noGrp="1"/>
          </p:cNvSpPr>
          <p:nvPr>
            <p:ph type="ftr" sz="quarter" idx="11"/>
          </p:nvPr>
        </p:nvSpPr>
        <p:spPr/>
        <p:txBody>
          <a:bodyPr/>
          <a:lstStyle/>
          <a:p>
            <a:r>
              <a:rPr lang="en-US" dirty="0" smtClean="0"/>
              <a:t>AFS- Saginaw Valley Chapter</a:t>
            </a:r>
            <a:endParaRPr lang="en-US" dirty="0"/>
          </a:p>
        </p:txBody>
      </p:sp>
      <p:sp>
        <p:nvSpPr>
          <p:cNvPr id="4" name="Slide Number Placeholder 3"/>
          <p:cNvSpPr>
            <a:spLocks noGrp="1"/>
          </p:cNvSpPr>
          <p:nvPr>
            <p:ph type="sldNum" sz="quarter" idx="12"/>
          </p:nvPr>
        </p:nvSpPr>
        <p:spPr/>
        <p:txBody>
          <a:bodyPr/>
          <a:lstStyle>
            <a:lvl1pPr>
              <a:defRPr/>
            </a:lvl1pPr>
          </a:lstStyle>
          <a:p>
            <a:r>
              <a:rPr lang="en-US" dirty="0" smtClean="0"/>
              <a:t>Page #</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09AD46-52AA-4DC7-8B17-163FC4D484B8}" type="datetimeFigureOut">
              <a:rPr lang="en-US" smtClean="0"/>
              <a:pPr/>
              <a:t>12/15/2015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D75A5-E7A2-4E21-9DB2-8814C665B4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09AD46-52AA-4DC7-8B17-163FC4D484B8}" type="datetimeFigureOut">
              <a:rPr lang="en-US" smtClean="0"/>
              <a:pPr/>
              <a:t>12/15/2015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2D75A5-E7A2-4E21-9DB2-8814C665B48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hyperlink" Target="http://www.namuseum.gr/index-en.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49.jpeg"/><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31.xml.rels><?xml version="1.0" encoding="UTF-8" standalone="yes"?>
<Relationships xmlns="http://schemas.openxmlformats.org/package/2006/relationships"><Relationship Id="rId8" Type="http://schemas.openxmlformats.org/officeDocument/2006/relationships/image" Target="../media/image73.jpeg"/><Relationship Id="rId13" Type="http://schemas.openxmlformats.org/officeDocument/2006/relationships/image" Target="../media/image78.png"/><Relationship Id="rId3" Type="http://schemas.openxmlformats.org/officeDocument/2006/relationships/image" Target="../media/image68.jpe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notesSlide" Target="../notesSlides/notesSlide29.xml"/><Relationship Id="rId16" Type="http://schemas.openxmlformats.org/officeDocument/2006/relationships/image" Target="../media/image81.png"/><Relationship Id="rId1" Type="http://schemas.openxmlformats.org/officeDocument/2006/relationships/slideLayout" Target="../slideLayouts/slideLayout4.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8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s>
</file>

<file path=ppt/slides/_rels/slide3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83.jpeg"/></Relationships>
</file>

<file path=ppt/slides/_rels/slide3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hyperlink" Target="http://simple.wikipedia.org/wiki/Metal" TargetMode="External"/><Relationship Id="rId4" Type="http://schemas.openxmlformats.org/officeDocument/2006/relationships/hyperlink" Target="http://simple.wikipedia.org/wiki/Chemical_element"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hyperlink" Target="http://youtu.be/Hb0VoQ-xQhU" TargetMode="External"/><Relationship Id="rId4" Type="http://schemas.openxmlformats.org/officeDocument/2006/relationships/hyperlink" Target="http://en.wikipedia.org/wiki/Napoleon"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jpeg"/><Relationship Id="rId5" Type="http://schemas.openxmlformats.org/officeDocument/2006/relationships/image" Target="../media/image1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1" descr="pouring 1"/>
          <p:cNvPicPr>
            <a:picLocks noChangeAspect="1" noChangeArrowheads="1"/>
          </p:cNvPicPr>
          <p:nvPr/>
        </p:nvPicPr>
        <p:blipFill>
          <a:blip r:embed="rId3" cstate="email"/>
          <a:srcRect/>
          <a:stretch>
            <a:fillRect/>
          </a:stretch>
        </p:blipFill>
        <p:spPr bwMode="auto">
          <a:xfrm>
            <a:off x="0" y="0"/>
            <a:ext cx="4572000" cy="3925888"/>
          </a:xfrm>
          <a:prstGeom prst="rect">
            <a:avLst/>
          </a:prstGeom>
          <a:noFill/>
          <a:ln w="9525">
            <a:noFill/>
            <a:miter lim="800000"/>
            <a:headEnd/>
            <a:tailEnd/>
          </a:ln>
        </p:spPr>
      </p:pic>
      <p:sp>
        <p:nvSpPr>
          <p:cNvPr id="2051" name="Rectangle 2"/>
          <p:cNvSpPr>
            <a:spLocks noGrp="1"/>
          </p:cNvSpPr>
          <p:nvPr>
            <p:ph type="title"/>
          </p:nvPr>
        </p:nvSpPr>
        <p:spPr>
          <a:xfrm>
            <a:off x="838200" y="3962400"/>
            <a:ext cx="5867400" cy="868363"/>
          </a:xfrm>
          <a:solidFill>
            <a:schemeClr val="bg1">
              <a:lumMod val="85000"/>
            </a:schemeClr>
          </a:solidFill>
          <a:ln w="15875">
            <a:solidFill>
              <a:schemeClr val="tx1"/>
            </a:solidFill>
          </a:ln>
        </p:spPr>
        <p:txBody>
          <a:bodyPr/>
          <a:lstStyle/>
          <a:p>
            <a:pPr marL="762000" indent="-762000"/>
            <a:r>
              <a:rPr lang="en-US" b="1" dirty="0" smtClean="0">
                <a:solidFill>
                  <a:srgbClr val="EE3224"/>
                </a:solidFill>
              </a:rPr>
              <a:t>Foundry-In-</a:t>
            </a:r>
            <a:r>
              <a:rPr lang="en-US" b="1" dirty="0" err="1" smtClean="0">
                <a:solidFill>
                  <a:srgbClr val="EE3224"/>
                </a:solidFill>
              </a:rPr>
              <a:t>Da</a:t>
            </a:r>
            <a:r>
              <a:rPr lang="en-US" b="1" dirty="0" smtClean="0">
                <a:solidFill>
                  <a:srgbClr val="EE3224"/>
                </a:solidFill>
              </a:rPr>
              <a:t>-Box</a:t>
            </a:r>
            <a:endParaRPr lang="en-US" sz="4000" dirty="0" smtClean="0"/>
          </a:p>
        </p:txBody>
      </p:sp>
      <p:sp>
        <p:nvSpPr>
          <p:cNvPr id="122884" name="Text Box 4"/>
          <p:cNvSpPr txBox="1">
            <a:spLocks noChangeArrowheads="1"/>
          </p:cNvSpPr>
          <p:nvPr/>
        </p:nvSpPr>
        <p:spPr bwMode="auto">
          <a:xfrm>
            <a:off x="228600" y="5410200"/>
            <a:ext cx="8382000" cy="10064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buFontTx/>
              <a:buChar char="•"/>
              <a:defRPr/>
            </a:pPr>
            <a:r>
              <a:rPr lang="en-US" sz="2000" b="1" dirty="0">
                <a:solidFill>
                  <a:srgbClr val="EE3224"/>
                </a:solidFill>
              </a:rPr>
              <a:t>Metal castings are important to everyone.</a:t>
            </a:r>
          </a:p>
          <a:p>
            <a:pPr>
              <a:buFontTx/>
              <a:buChar char="•"/>
              <a:defRPr/>
            </a:pPr>
            <a:r>
              <a:rPr lang="en-US" sz="2000" b="1" dirty="0">
                <a:solidFill>
                  <a:srgbClr val="EE3224"/>
                </a:solidFill>
              </a:rPr>
              <a:t>Making castings is fun. </a:t>
            </a:r>
          </a:p>
          <a:p>
            <a:pPr>
              <a:buFontTx/>
              <a:buChar char="•"/>
              <a:defRPr/>
            </a:pPr>
            <a:r>
              <a:rPr lang="en-US" sz="2000" b="1" dirty="0">
                <a:solidFill>
                  <a:srgbClr val="EE3224"/>
                </a:solidFill>
              </a:rPr>
              <a:t>The more you learn in school, the more you can enjoy your career.</a:t>
            </a:r>
            <a:endParaRPr lang="en-US" sz="2000" dirty="0"/>
          </a:p>
        </p:txBody>
      </p:sp>
      <p:sp>
        <p:nvSpPr>
          <p:cNvPr id="122885" name="Text Box 5"/>
          <p:cNvSpPr txBox="1">
            <a:spLocks noChangeArrowheads="1"/>
          </p:cNvSpPr>
          <p:nvPr/>
        </p:nvSpPr>
        <p:spPr bwMode="auto">
          <a:xfrm>
            <a:off x="381000" y="4953000"/>
            <a:ext cx="2895600" cy="45720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defRPr/>
            </a:pPr>
            <a:r>
              <a:rPr lang="en-US" sz="2400" b="1" dirty="0">
                <a:solidFill>
                  <a:srgbClr val="EE3224"/>
                </a:solidFill>
              </a:rPr>
              <a:t>Our Messages:</a:t>
            </a:r>
          </a:p>
        </p:txBody>
      </p:sp>
      <p:pic>
        <p:nvPicPr>
          <p:cNvPr id="2054" name="Picture 2" descr="image001"/>
          <p:cNvPicPr>
            <a:picLocks noChangeAspect="1" noChangeArrowheads="1"/>
          </p:cNvPicPr>
          <p:nvPr/>
        </p:nvPicPr>
        <p:blipFill>
          <a:blip r:embed="rId4" cstate="email"/>
          <a:srcRect/>
          <a:stretch>
            <a:fillRect/>
          </a:stretch>
        </p:blipFill>
        <p:spPr bwMode="auto">
          <a:xfrm>
            <a:off x="7315200" y="3581400"/>
            <a:ext cx="1403350" cy="2447925"/>
          </a:xfrm>
          <a:prstGeom prst="rect">
            <a:avLst/>
          </a:prstGeom>
          <a:noFill/>
          <a:ln w="9525">
            <a:noFill/>
            <a:miter lim="800000"/>
            <a:headEnd/>
            <a:tailEnd/>
          </a:ln>
        </p:spPr>
      </p:pic>
      <p:pic>
        <p:nvPicPr>
          <p:cNvPr id="1029" name="Picture 5" descr="AFS_logo_SaginawValleyChapt"/>
          <p:cNvPicPr>
            <a:picLocks noChangeAspect="1" noChangeArrowheads="1"/>
          </p:cNvPicPr>
          <p:nvPr/>
        </p:nvPicPr>
        <p:blipFill>
          <a:blip r:embed="rId5" cstate="email"/>
          <a:srcRect/>
          <a:stretch>
            <a:fillRect/>
          </a:stretch>
        </p:blipFill>
        <p:spPr bwMode="auto">
          <a:xfrm>
            <a:off x="5257800" y="228600"/>
            <a:ext cx="2971800" cy="2891045"/>
          </a:xfrm>
          <a:prstGeom prst="rect">
            <a:avLst/>
          </a:prstGeom>
          <a:solidFill>
            <a:schemeClr val="bg1">
              <a:lumMod val="95000"/>
            </a:schemeClr>
          </a:solidFill>
          <a:ln w="25400">
            <a:solidFill>
              <a:schemeClr val="accent1"/>
            </a:solid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IM000363"/>
          <p:cNvPicPr>
            <a:picLocks noChangeAspect="1" noChangeArrowheads="1"/>
          </p:cNvPicPr>
          <p:nvPr/>
        </p:nvPicPr>
        <p:blipFill>
          <a:blip r:embed="rId3" cstate="email"/>
          <a:srcRect/>
          <a:stretch>
            <a:fillRect/>
          </a:stretch>
        </p:blipFill>
        <p:spPr bwMode="auto">
          <a:xfrm>
            <a:off x="381000" y="304800"/>
            <a:ext cx="8509000" cy="6381750"/>
          </a:xfrm>
          <a:prstGeom prst="rect">
            <a:avLst/>
          </a:prstGeom>
          <a:noFill/>
          <a:ln w="9525">
            <a:noFill/>
            <a:miter lim="800000"/>
            <a:headEnd/>
            <a:tailEnd/>
          </a:ln>
        </p:spPr>
      </p:pic>
      <p:sp>
        <p:nvSpPr>
          <p:cNvPr id="147461" name="Text Box 5"/>
          <p:cNvSpPr txBox="1">
            <a:spLocks noChangeArrowheads="1"/>
          </p:cNvSpPr>
          <p:nvPr/>
        </p:nvSpPr>
        <p:spPr bwMode="auto">
          <a:xfrm>
            <a:off x="2209800" y="381000"/>
            <a:ext cx="5105400" cy="457200"/>
          </a:xfrm>
          <a:prstGeom prst="rect">
            <a:avLst/>
          </a:prstGeom>
          <a:solidFill>
            <a:schemeClr val="bg1"/>
          </a:solidFill>
          <a:ln w="9525">
            <a:noFill/>
            <a:miter lim="800000"/>
            <a:headEnd/>
            <a:tailEnd/>
          </a:ln>
          <a:effectLst>
            <a:prstShdw prst="shdw17" dist="17961" dir="2700000">
              <a:schemeClr val="bg1">
                <a:gamma/>
                <a:shade val="60000"/>
                <a:invGamma/>
              </a:schemeClr>
            </a:prstShdw>
          </a:effectLst>
        </p:spPr>
        <p:txBody>
          <a:bodyPr wrap="square">
            <a:spAutoFit/>
          </a:bodyPr>
          <a:lstStyle/>
          <a:p>
            <a:pPr>
              <a:defRPr/>
            </a:pPr>
            <a:r>
              <a:rPr lang="en-US" sz="2400" b="1" dirty="0"/>
              <a:t>Cast bronze spear head with six points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7" descr="Bronze head of Zeus"/>
          <p:cNvPicPr>
            <a:picLocks noChangeAspect="1" noChangeArrowheads="1"/>
          </p:cNvPicPr>
          <p:nvPr/>
        </p:nvPicPr>
        <p:blipFill>
          <a:blip r:embed="rId3" cstate="email"/>
          <a:srcRect/>
          <a:stretch>
            <a:fillRect/>
          </a:stretch>
        </p:blipFill>
        <p:spPr bwMode="auto">
          <a:xfrm>
            <a:off x="2209800" y="138716"/>
            <a:ext cx="3733800" cy="4762500"/>
          </a:xfrm>
          <a:prstGeom prst="rect">
            <a:avLst/>
          </a:prstGeom>
          <a:noFill/>
          <a:ln w="9525">
            <a:noFill/>
            <a:miter lim="800000"/>
            <a:headEnd/>
            <a:tailEnd/>
          </a:ln>
        </p:spPr>
      </p:pic>
      <p:sp>
        <p:nvSpPr>
          <p:cNvPr id="139272" name="Text Box 8"/>
          <p:cNvSpPr txBox="1">
            <a:spLocks noChangeArrowheads="1"/>
          </p:cNvSpPr>
          <p:nvPr/>
        </p:nvSpPr>
        <p:spPr bwMode="auto">
          <a:xfrm>
            <a:off x="685800" y="5943600"/>
            <a:ext cx="2033505" cy="707886"/>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sz="2000" b="1" dirty="0"/>
              <a:t>670 </a:t>
            </a:r>
            <a:r>
              <a:rPr lang="en-US" sz="2000" b="1" dirty="0" smtClean="0"/>
              <a:t>BC </a:t>
            </a:r>
          </a:p>
          <a:p>
            <a:pPr>
              <a:defRPr/>
            </a:pPr>
            <a:r>
              <a:rPr lang="en-US" sz="2000" b="1" dirty="0" smtClean="0"/>
              <a:t>Egyptian </a:t>
            </a:r>
            <a:r>
              <a:rPr lang="en-US" sz="2000" b="1" dirty="0"/>
              <a:t>Princess</a:t>
            </a:r>
          </a:p>
        </p:txBody>
      </p:sp>
      <p:sp>
        <p:nvSpPr>
          <p:cNvPr id="139273" name="Text Box 9"/>
          <p:cNvSpPr txBox="1">
            <a:spLocks noChangeArrowheads="1"/>
          </p:cNvSpPr>
          <p:nvPr/>
        </p:nvSpPr>
        <p:spPr bwMode="auto">
          <a:xfrm>
            <a:off x="6400800" y="5942013"/>
            <a:ext cx="2016001" cy="984885"/>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sz="2000" b="1" dirty="0"/>
              <a:t>100 BC to 100 AD</a:t>
            </a:r>
          </a:p>
          <a:p>
            <a:pPr>
              <a:defRPr/>
            </a:pPr>
            <a:r>
              <a:rPr lang="en-US" sz="2000" b="1" dirty="0"/>
              <a:t>Snake god</a:t>
            </a:r>
          </a:p>
          <a:p>
            <a:pPr>
              <a:defRPr/>
            </a:pPr>
            <a:endParaRPr lang="en-US" dirty="0"/>
          </a:p>
        </p:txBody>
      </p:sp>
      <p:sp>
        <p:nvSpPr>
          <p:cNvPr id="139274" name="Text Box 10"/>
          <p:cNvSpPr txBox="1">
            <a:spLocks noChangeArrowheads="1"/>
          </p:cNvSpPr>
          <p:nvPr/>
        </p:nvSpPr>
        <p:spPr bwMode="auto">
          <a:xfrm>
            <a:off x="3030893" y="4911726"/>
            <a:ext cx="1564146" cy="707886"/>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sz="2000" b="1" dirty="0"/>
              <a:t>520 BC</a:t>
            </a:r>
          </a:p>
          <a:p>
            <a:pPr>
              <a:defRPr/>
            </a:pPr>
            <a:r>
              <a:rPr lang="en-US" sz="2000" b="1" dirty="0"/>
              <a:t>Head of Zeus</a:t>
            </a:r>
          </a:p>
        </p:txBody>
      </p:sp>
      <p:pic>
        <p:nvPicPr>
          <p:cNvPr id="10246" name="Picture 11"/>
          <p:cNvPicPr>
            <a:picLocks noChangeAspect="1" noChangeArrowheads="1"/>
          </p:cNvPicPr>
          <p:nvPr/>
        </p:nvPicPr>
        <p:blipFill>
          <a:blip r:embed="rId4" cstate="email"/>
          <a:srcRect/>
          <a:stretch>
            <a:fillRect/>
          </a:stretch>
        </p:blipFill>
        <p:spPr bwMode="auto">
          <a:xfrm>
            <a:off x="0" y="0"/>
            <a:ext cx="2209800" cy="6324600"/>
          </a:xfrm>
          <a:prstGeom prst="rect">
            <a:avLst/>
          </a:prstGeom>
          <a:noFill/>
          <a:ln w="9525">
            <a:noFill/>
            <a:miter lim="800000"/>
            <a:headEnd/>
            <a:tailEnd/>
          </a:ln>
        </p:spPr>
      </p:pic>
      <p:pic>
        <p:nvPicPr>
          <p:cNvPr id="10247" name="Picture 12"/>
          <p:cNvPicPr>
            <a:picLocks noChangeAspect="1" noChangeArrowheads="1"/>
          </p:cNvPicPr>
          <p:nvPr/>
        </p:nvPicPr>
        <p:blipFill>
          <a:blip r:embed="rId5" cstate="email"/>
          <a:srcRect/>
          <a:stretch>
            <a:fillRect/>
          </a:stretch>
        </p:blipFill>
        <p:spPr bwMode="auto">
          <a:xfrm>
            <a:off x="5541963" y="0"/>
            <a:ext cx="3602037"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780_b"/>
          <p:cNvPicPr>
            <a:picLocks noChangeAspect="1" noChangeArrowheads="1"/>
          </p:cNvPicPr>
          <p:nvPr/>
        </p:nvPicPr>
        <p:blipFill>
          <a:blip r:embed="rId3" cstate="email"/>
          <a:srcRect/>
          <a:stretch>
            <a:fillRect/>
          </a:stretch>
        </p:blipFill>
        <p:spPr bwMode="auto">
          <a:xfrm>
            <a:off x="2647622" y="1795079"/>
            <a:ext cx="6467475" cy="4675188"/>
          </a:xfrm>
          <a:prstGeom prst="rect">
            <a:avLst/>
          </a:prstGeom>
          <a:noFill/>
          <a:ln w="9525">
            <a:noFill/>
            <a:miter lim="800000"/>
            <a:headEnd/>
            <a:tailEnd/>
          </a:ln>
        </p:spPr>
      </p:pic>
      <p:sp>
        <p:nvSpPr>
          <p:cNvPr id="140294" name="Text Box 6"/>
          <p:cNvSpPr txBox="1">
            <a:spLocks noChangeArrowheads="1"/>
          </p:cNvSpPr>
          <p:nvPr/>
        </p:nvSpPr>
        <p:spPr bwMode="auto">
          <a:xfrm>
            <a:off x="4038600" y="6172200"/>
            <a:ext cx="4145237" cy="461665"/>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sz="2400" b="1" dirty="0"/>
              <a:t>400 AD Woman playing a game</a:t>
            </a:r>
          </a:p>
        </p:txBody>
      </p:sp>
      <p:pic>
        <p:nvPicPr>
          <p:cNvPr id="11268" name="Picture 8" descr="12"/>
          <p:cNvPicPr>
            <a:picLocks noChangeAspect="1" noChangeArrowheads="1"/>
          </p:cNvPicPr>
          <p:nvPr/>
        </p:nvPicPr>
        <p:blipFill>
          <a:blip r:embed="rId4" cstate="email"/>
          <a:srcRect/>
          <a:stretch>
            <a:fillRect/>
          </a:stretch>
        </p:blipFill>
        <p:spPr bwMode="auto">
          <a:xfrm>
            <a:off x="0" y="76200"/>
            <a:ext cx="5562600" cy="4002088"/>
          </a:xfrm>
          <a:prstGeom prst="rect">
            <a:avLst/>
          </a:prstGeom>
          <a:noFill/>
          <a:ln w="9525">
            <a:noFill/>
            <a:miter lim="800000"/>
            <a:headEnd/>
            <a:tailEnd/>
          </a:ln>
        </p:spPr>
      </p:pic>
      <p:sp>
        <p:nvSpPr>
          <p:cNvPr id="140297" name="Text Box 9"/>
          <p:cNvSpPr txBox="1">
            <a:spLocks noChangeArrowheads="1"/>
          </p:cNvSpPr>
          <p:nvPr/>
        </p:nvSpPr>
        <p:spPr bwMode="auto">
          <a:xfrm>
            <a:off x="1219200" y="533400"/>
            <a:ext cx="1056700"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sz="2400" b="1" dirty="0"/>
              <a:t>600 BC</a:t>
            </a:r>
          </a:p>
          <a:p>
            <a:pPr>
              <a:defRPr/>
            </a:pPr>
            <a:r>
              <a:rPr lang="en-US" sz="2400" b="1" dirty="0"/>
              <a:t>Dove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IM000325"/>
          <p:cNvPicPr>
            <a:picLocks noChangeAspect="1" noChangeArrowheads="1"/>
          </p:cNvPicPr>
          <p:nvPr/>
        </p:nvPicPr>
        <p:blipFill>
          <a:blip r:embed="rId3" cstate="email"/>
          <a:srcRect/>
          <a:stretch>
            <a:fillRect/>
          </a:stretch>
        </p:blipFill>
        <p:spPr bwMode="auto">
          <a:xfrm>
            <a:off x="457200" y="342900"/>
            <a:ext cx="8305800" cy="6229350"/>
          </a:xfrm>
          <a:prstGeom prst="rect">
            <a:avLst/>
          </a:prstGeom>
          <a:noFill/>
          <a:ln w="9525">
            <a:noFill/>
            <a:miter lim="800000"/>
            <a:headEnd/>
            <a:tailEnd/>
          </a:ln>
        </p:spPr>
      </p:pic>
      <p:pic>
        <p:nvPicPr>
          <p:cNvPr id="12291" name="Picture 6" descr="eamtitleen-white">
            <a:hlinkClick r:id="rId4"/>
          </p:cNvPr>
          <p:cNvPicPr>
            <a:picLocks noChangeAspect="1" noChangeArrowheads="1"/>
          </p:cNvPicPr>
          <p:nvPr/>
        </p:nvPicPr>
        <p:blipFill>
          <a:blip r:embed="rId5" cstate="email"/>
          <a:srcRect/>
          <a:stretch>
            <a:fillRect/>
          </a:stretch>
        </p:blipFill>
        <p:spPr bwMode="auto">
          <a:xfrm>
            <a:off x="5105400" y="228600"/>
            <a:ext cx="2781300" cy="114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IM000343"/>
          <p:cNvPicPr>
            <a:picLocks noChangeAspect="1" noChangeArrowheads="1"/>
          </p:cNvPicPr>
          <p:nvPr/>
        </p:nvPicPr>
        <p:blipFill>
          <a:blip r:embed="rId3" cstate="email"/>
          <a:srcRect/>
          <a:stretch>
            <a:fillRect/>
          </a:stretch>
        </p:blipFill>
        <p:spPr bwMode="auto">
          <a:xfrm>
            <a:off x="0" y="0"/>
            <a:ext cx="4629150" cy="6172200"/>
          </a:xfrm>
          <a:prstGeom prst="rect">
            <a:avLst/>
          </a:prstGeom>
          <a:noFill/>
          <a:ln w="9525">
            <a:noFill/>
            <a:miter lim="800000"/>
            <a:headEnd/>
            <a:tailEnd/>
          </a:ln>
        </p:spPr>
      </p:pic>
      <p:pic>
        <p:nvPicPr>
          <p:cNvPr id="13315" name="Picture 6" descr="IM000335"/>
          <p:cNvPicPr>
            <a:picLocks noChangeAspect="1" noChangeArrowheads="1"/>
          </p:cNvPicPr>
          <p:nvPr/>
        </p:nvPicPr>
        <p:blipFill>
          <a:blip r:embed="rId4" cstate="email"/>
          <a:srcRect/>
          <a:stretch>
            <a:fillRect/>
          </a:stretch>
        </p:blipFill>
        <p:spPr bwMode="auto">
          <a:xfrm>
            <a:off x="4514850" y="0"/>
            <a:ext cx="462915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IM000351"/>
          <p:cNvPicPr>
            <a:picLocks noChangeAspect="1" noChangeArrowheads="1"/>
          </p:cNvPicPr>
          <p:nvPr/>
        </p:nvPicPr>
        <p:blipFill>
          <a:blip r:embed="rId3" cstate="email"/>
          <a:srcRect/>
          <a:stretch>
            <a:fillRect/>
          </a:stretch>
        </p:blipFill>
        <p:spPr bwMode="auto">
          <a:xfrm>
            <a:off x="533400" y="304800"/>
            <a:ext cx="8229600" cy="6172200"/>
          </a:xfrm>
          <a:prstGeom prst="rect">
            <a:avLst/>
          </a:prstGeom>
          <a:noFill/>
          <a:ln w="9525">
            <a:noFill/>
            <a:miter lim="800000"/>
            <a:headEnd/>
            <a:tailEnd/>
          </a:ln>
        </p:spPr>
      </p:pic>
      <p:sp>
        <p:nvSpPr>
          <p:cNvPr id="143365" name="Text Box 5"/>
          <p:cNvSpPr txBox="1">
            <a:spLocks noChangeArrowheads="1"/>
          </p:cNvSpPr>
          <p:nvPr/>
        </p:nvSpPr>
        <p:spPr bwMode="auto">
          <a:xfrm>
            <a:off x="1635792" y="685800"/>
            <a:ext cx="5370766" cy="830997"/>
          </a:xfrm>
          <a:prstGeom prst="rect">
            <a:avLst/>
          </a:prstGeom>
          <a:solidFill>
            <a:schemeClr val="bg1"/>
          </a:solidFill>
          <a:ln w="9525">
            <a:noFill/>
            <a:miter lim="800000"/>
            <a:headEnd/>
            <a:tailEnd/>
          </a:ln>
          <a:effectLst>
            <a:prstShdw prst="shdw17" dist="17961" dir="2700000">
              <a:schemeClr val="bg1">
                <a:gamma/>
                <a:shade val="60000"/>
                <a:invGamma/>
              </a:schemeClr>
            </a:prstShdw>
          </a:effectLst>
        </p:spPr>
        <p:txBody>
          <a:bodyPr wrap="none">
            <a:spAutoFit/>
          </a:bodyPr>
          <a:lstStyle/>
          <a:p>
            <a:pPr algn="ctr">
              <a:defRPr/>
            </a:pPr>
            <a:r>
              <a:rPr lang="en-US" sz="2400" b="1" dirty="0"/>
              <a:t>Bronze dagger with gold and silver inlays</a:t>
            </a:r>
          </a:p>
          <a:p>
            <a:pPr algn="ctr">
              <a:defRPr/>
            </a:pPr>
            <a:r>
              <a:rPr lang="en-US" sz="2400" b="1" dirty="0"/>
              <a:t>1500 BC</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IM000355"/>
          <p:cNvPicPr>
            <a:picLocks noChangeAspect="1" noChangeArrowheads="1"/>
          </p:cNvPicPr>
          <p:nvPr/>
        </p:nvPicPr>
        <p:blipFill>
          <a:blip r:embed="rId3" cstate="email"/>
          <a:srcRect/>
          <a:stretch>
            <a:fillRect/>
          </a:stretch>
        </p:blipFill>
        <p:spPr bwMode="auto">
          <a:xfrm>
            <a:off x="-304800" y="0"/>
            <a:ext cx="5143500" cy="6858000"/>
          </a:xfrm>
          <a:prstGeom prst="rect">
            <a:avLst/>
          </a:prstGeom>
          <a:noFill/>
          <a:ln w="9525">
            <a:noFill/>
            <a:miter lim="800000"/>
            <a:headEnd/>
            <a:tailEnd/>
          </a:ln>
        </p:spPr>
      </p:pic>
      <p:pic>
        <p:nvPicPr>
          <p:cNvPr id="15363" name="Picture 5" descr="IM000356"/>
          <p:cNvPicPr>
            <a:picLocks noChangeAspect="1" noChangeArrowheads="1"/>
          </p:cNvPicPr>
          <p:nvPr/>
        </p:nvPicPr>
        <p:blipFill>
          <a:blip r:embed="rId4" cstate="email"/>
          <a:srcRect/>
          <a:stretch>
            <a:fillRect/>
          </a:stretch>
        </p:blipFill>
        <p:spPr bwMode="auto">
          <a:xfrm>
            <a:off x="4724400" y="0"/>
            <a:ext cx="4419600" cy="3314700"/>
          </a:xfrm>
          <a:prstGeom prst="rect">
            <a:avLst/>
          </a:prstGeom>
          <a:noFill/>
          <a:ln w="9525">
            <a:noFill/>
            <a:miter lim="800000"/>
            <a:headEnd/>
            <a:tailEnd/>
          </a:ln>
        </p:spPr>
      </p:pic>
      <p:sp>
        <p:nvSpPr>
          <p:cNvPr id="144390" name="Text Box 6"/>
          <p:cNvSpPr txBox="1">
            <a:spLocks noChangeArrowheads="1"/>
          </p:cNvSpPr>
          <p:nvPr/>
        </p:nvSpPr>
        <p:spPr bwMode="auto">
          <a:xfrm>
            <a:off x="5791200" y="4114800"/>
            <a:ext cx="2209800" cy="1938992"/>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ctr">
              <a:defRPr/>
            </a:pPr>
            <a:r>
              <a:rPr lang="en-US" sz="2400" b="1" dirty="0"/>
              <a:t>Cast Bronze Stool</a:t>
            </a:r>
          </a:p>
          <a:p>
            <a:pPr algn="ctr">
              <a:defRPr/>
            </a:pPr>
            <a:r>
              <a:rPr lang="en-US" sz="2400" b="1" dirty="0"/>
              <a:t>With cast chain </a:t>
            </a:r>
          </a:p>
          <a:p>
            <a:pPr algn="ctr">
              <a:defRPr/>
            </a:pPr>
            <a:r>
              <a:rPr lang="en-US" sz="2400" b="1" dirty="0"/>
              <a:t>link </a:t>
            </a:r>
          </a:p>
          <a:p>
            <a:pPr algn="ctr">
              <a:defRPr/>
            </a:pPr>
            <a:r>
              <a:rPr lang="en-US" sz="2400" b="1" dirty="0"/>
              <a:t>Ornaments.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Cannon_pic"/>
          <p:cNvPicPr>
            <a:picLocks noChangeAspect="1" noChangeArrowheads="1"/>
          </p:cNvPicPr>
          <p:nvPr/>
        </p:nvPicPr>
        <p:blipFill>
          <a:blip r:embed="rId3" cstate="email"/>
          <a:srcRect/>
          <a:stretch>
            <a:fillRect/>
          </a:stretch>
        </p:blipFill>
        <p:spPr bwMode="auto">
          <a:xfrm>
            <a:off x="0" y="0"/>
            <a:ext cx="9144000" cy="4235450"/>
          </a:xfrm>
          <a:prstGeom prst="rect">
            <a:avLst/>
          </a:prstGeom>
          <a:noFill/>
          <a:ln w="9525">
            <a:noFill/>
            <a:miter lim="800000"/>
            <a:headEnd/>
            <a:tailEnd/>
          </a:ln>
        </p:spPr>
      </p:pic>
      <p:sp>
        <p:nvSpPr>
          <p:cNvPr id="150533" name="Text Box 5"/>
          <p:cNvSpPr txBox="1">
            <a:spLocks noChangeArrowheads="1"/>
          </p:cNvSpPr>
          <p:nvPr/>
        </p:nvSpPr>
        <p:spPr bwMode="auto">
          <a:xfrm>
            <a:off x="762000" y="5029200"/>
            <a:ext cx="6858000"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ctr">
              <a:defRPr/>
            </a:pPr>
            <a:r>
              <a:rPr lang="en-US" sz="2400" b="1" dirty="0"/>
              <a:t>The fate of many nations has been determined by cast bronze </a:t>
            </a:r>
            <a:r>
              <a:rPr lang="en-US" sz="2400" b="1" dirty="0" smtClean="0"/>
              <a:t>and </a:t>
            </a:r>
            <a:r>
              <a:rPr lang="en-US" sz="2400" b="1" dirty="0"/>
              <a:t>cast iron cannons.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descr="6641mission_bells"/>
          <p:cNvPicPr>
            <a:picLocks noChangeAspect="1" noChangeArrowheads="1"/>
          </p:cNvPicPr>
          <p:nvPr/>
        </p:nvPicPr>
        <p:blipFill>
          <a:blip r:embed="rId3" cstate="email"/>
          <a:srcRect/>
          <a:stretch>
            <a:fillRect/>
          </a:stretch>
        </p:blipFill>
        <p:spPr bwMode="auto">
          <a:xfrm>
            <a:off x="228600" y="228600"/>
            <a:ext cx="8686800" cy="5783660"/>
          </a:xfrm>
          <a:prstGeom prst="rect">
            <a:avLst/>
          </a:prstGeom>
          <a:noFill/>
          <a:ln w="9525">
            <a:noFill/>
            <a:miter lim="800000"/>
            <a:headEnd/>
            <a:tailEnd/>
          </a:ln>
        </p:spPr>
      </p:pic>
      <p:sp>
        <p:nvSpPr>
          <p:cNvPr id="138252" name="Text Box 12"/>
          <p:cNvSpPr txBox="1">
            <a:spLocks noChangeArrowheads="1"/>
          </p:cNvSpPr>
          <p:nvPr/>
        </p:nvSpPr>
        <p:spPr bwMode="auto">
          <a:xfrm>
            <a:off x="685800" y="6172200"/>
            <a:ext cx="7629909"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sz="2000" b="1" dirty="0"/>
              <a:t>Ancient men discovered that casting is an excellent way to make bells.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8" name="Picture 4" descr="ANd9GcQzpoi_K7V9OqSDotjdyF9aA7FEs2VCitcwwk63fi_YslUoQ2bnjo_f9-M1vA"/>
          <p:cNvPicPr>
            <a:picLocks noChangeAspect="1" noChangeArrowheads="1"/>
          </p:cNvPicPr>
          <p:nvPr/>
        </p:nvPicPr>
        <p:blipFill>
          <a:blip r:embed="rId3" cstate="email"/>
          <a:srcRect/>
          <a:stretch>
            <a:fillRect/>
          </a:stretch>
        </p:blipFill>
        <p:spPr bwMode="auto">
          <a:xfrm>
            <a:off x="4648200" y="3178176"/>
            <a:ext cx="4038600" cy="3305606"/>
          </a:xfrm>
          <a:prstGeom prst="rect">
            <a:avLst/>
          </a:prstGeom>
          <a:noFill/>
        </p:spPr>
      </p:pic>
      <p:pic>
        <p:nvPicPr>
          <p:cNvPr id="149509" name="Picture 5" descr="si-101-wedding-crowns"/>
          <p:cNvPicPr>
            <a:picLocks noChangeAspect="1" noChangeArrowheads="1"/>
          </p:cNvPicPr>
          <p:nvPr/>
        </p:nvPicPr>
        <p:blipFill>
          <a:blip r:embed="rId4" cstate="email"/>
          <a:srcRect/>
          <a:stretch>
            <a:fillRect/>
          </a:stretch>
        </p:blipFill>
        <p:spPr bwMode="auto">
          <a:xfrm>
            <a:off x="685800" y="279400"/>
            <a:ext cx="3886200" cy="2895600"/>
          </a:xfrm>
          <a:prstGeom prst="rect">
            <a:avLst/>
          </a:prstGeom>
          <a:noFill/>
        </p:spPr>
      </p:pic>
      <p:sp>
        <p:nvSpPr>
          <p:cNvPr id="149510" name="Text Box 6"/>
          <p:cNvSpPr txBox="1">
            <a:spLocks noChangeArrowheads="1"/>
          </p:cNvSpPr>
          <p:nvPr/>
        </p:nvSpPr>
        <p:spPr bwMode="auto">
          <a:xfrm>
            <a:off x="5334000" y="457200"/>
            <a:ext cx="2562305"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r>
              <a:rPr lang="en-US" sz="2400" b="1" dirty="0"/>
              <a:t>Cast gold crowns - </a:t>
            </a:r>
          </a:p>
          <a:p>
            <a:r>
              <a:rPr lang="en-US" sz="2400" b="1" dirty="0"/>
              <a:t>For royalty.</a:t>
            </a:r>
          </a:p>
        </p:txBody>
      </p:sp>
      <p:sp>
        <p:nvSpPr>
          <p:cNvPr id="149511" name="Text Box 7"/>
          <p:cNvSpPr txBox="1">
            <a:spLocks noChangeArrowheads="1"/>
          </p:cNvSpPr>
          <p:nvPr/>
        </p:nvSpPr>
        <p:spPr bwMode="auto">
          <a:xfrm>
            <a:off x="2590800" y="5715000"/>
            <a:ext cx="2108847" cy="707886"/>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r>
              <a:rPr lang="en-US" sz="2000" b="1" dirty="0"/>
              <a:t>Cast gold crowns -</a:t>
            </a:r>
          </a:p>
          <a:p>
            <a:r>
              <a:rPr lang="en-US" sz="2000" b="1" dirty="0"/>
              <a:t>For teeth.</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FS_logo_SaginawValleyChapt"/>
          <p:cNvPicPr>
            <a:picLocks noChangeAspect="1" noChangeArrowheads="1"/>
          </p:cNvPicPr>
          <p:nvPr/>
        </p:nvPicPr>
        <p:blipFill>
          <a:blip r:embed="rId3" cstate="email"/>
          <a:srcRect/>
          <a:stretch>
            <a:fillRect/>
          </a:stretch>
        </p:blipFill>
        <p:spPr bwMode="auto">
          <a:xfrm>
            <a:off x="6858000" y="304800"/>
            <a:ext cx="1981200" cy="1927363"/>
          </a:xfrm>
          <a:prstGeom prst="rect">
            <a:avLst/>
          </a:prstGeom>
          <a:solidFill>
            <a:schemeClr val="bg1">
              <a:lumMod val="95000"/>
            </a:schemeClr>
          </a:solidFill>
          <a:ln w="25400">
            <a:solidFill>
              <a:schemeClr val="accent1"/>
            </a:solidFill>
            <a:miter lim="800000"/>
            <a:headEnd/>
            <a:tailEnd/>
          </a:ln>
        </p:spPr>
      </p:pic>
      <p:sp>
        <p:nvSpPr>
          <p:cNvPr id="5" name="Rectangle 2"/>
          <p:cNvSpPr txBox="1">
            <a:spLocks/>
          </p:cNvSpPr>
          <p:nvPr/>
        </p:nvSpPr>
        <p:spPr>
          <a:xfrm>
            <a:off x="304800" y="304800"/>
            <a:ext cx="6324600" cy="2209800"/>
          </a:xfrm>
          <a:prstGeom prst="rect">
            <a:avLst/>
          </a:prstGeom>
          <a:solidFill>
            <a:schemeClr val="bg1">
              <a:lumMod val="85000"/>
            </a:schemeClr>
          </a:solidFill>
          <a:ln w="15875">
            <a:solidFill>
              <a:schemeClr val="tx1"/>
            </a:solidFill>
          </a:ln>
        </p:spPr>
        <p:txBody>
          <a:bodyPr/>
          <a:lstStyle/>
          <a:p>
            <a:pPr marL="762000" marR="0" lvl="0" indent="-762000" defTabSz="914400" rtl="0" eaLnBrk="1" fontAlgn="auto" latinLnBrk="0" hangingPunct="1">
              <a:lnSpc>
                <a:spcPct val="100000"/>
              </a:lnSpc>
              <a:spcBef>
                <a:spcPct val="0"/>
              </a:spcBef>
              <a:spcAft>
                <a:spcPts val="0"/>
              </a:spcAft>
              <a:buClrTx/>
              <a:buSzTx/>
              <a:buFontTx/>
              <a:buNone/>
              <a:tabLst/>
              <a:defRPr/>
            </a:pPr>
            <a:r>
              <a:rPr lang="en-US" sz="2000" b="1" dirty="0" smtClean="0">
                <a:latin typeface="+mj-lt"/>
                <a:ea typeface="+mj-ea"/>
                <a:cs typeface="+mj-cs"/>
              </a:rPr>
              <a:t>Saginaw Valley Chapter of American Foundry Society be in</a:t>
            </a:r>
          </a:p>
          <a:p>
            <a:pPr marL="1219200" lvl="1" indent="-762000">
              <a:spcBef>
                <a:spcPct val="0"/>
              </a:spcBef>
            </a:pPr>
            <a:r>
              <a:rPr lang="en-US" sz="2400" b="1" dirty="0" smtClean="0">
                <a:latin typeface="+mj-lt"/>
                <a:ea typeface="+mj-ea"/>
                <a:cs typeface="+mj-cs"/>
              </a:rPr>
              <a:t> </a:t>
            </a:r>
            <a:r>
              <a:rPr lang="en-US" sz="2000" b="1" dirty="0" smtClean="0">
                <a:latin typeface="+mj-lt"/>
                <a:ea typeface="+mj-ea"/>
                <a:cs typeface="+mj-cs"/>
              </a:rPr>
              <a:t>Frankenmuth on Friday December 11, 2015 for an</a:t>
            </a:r>
          </a:p>
          <a:p>
            <a:pPr marL="1219200" lvl="1" indent="-762000">
              <a:spcBef>
                <a:spcPct val="0"/>
              </a:spcBef>
            </a:pPr>
            <a:r>
              <a:rPr lang="en-US" sz="2400" b="1" dirty="0" smtClean="0">
                <a:latin typeface="+mj-lt"/>
                <a:ea typeface="+mj-ea"/>
                <a:cs typeface="+mj-cs"/>
              </a:rPr>
              <a:t> </a:t>
            </a:r>
            <a:r>
              <a:rPr lang="en-US" sz="2000" b="1" dirty="0" smtClean="0">
                <a:latin typeface="+mj-lt"/>
                <a:ea typeface="+mj-ea"/>
                <a:cs typeface="+mj-cs"/>
              </a:rPr>
              <a:t>Educational Experience.</a:t>
            </a:r>
          </a:p>
          <a:p>
            <a:pPr marL="1219200" lvl="1" indent="-762000">
              <a:spcBef>
                <a:spcPct val="0"/>
              </a:spcBef>
            </a:pPr>
            <a:r>
              <a:rPr kumimoji="0" lang="en-US" sz="2400" b="1" i="0" u="none" strike="noStrike" kern="1200" cap="none" spc="0" normalizeH="0" baseline="0" noProof="0" dirty="0" smtClean="0">
                <a:ln>
                  <a:noFill/>
                </a:ln>
                <a:effectLst/>
                <a:uLnTx/>
                <a:uFillTx/>
                <a:latin typeface="+mj-lt"/>
                <a:ea typeface="+mj-ea"/>
                <a:cs typeface="+mj-cs"/>
              </a:rPr>
              <a:t> </a:t>
            </a:r>
            <a:r>
              <a:rPr kumimoji="0" lang="en-US" sz="2000" b="1" i="0" u="none" strike="noStrike" kern="1200" cap="none" spc="0" normalizeH="0" baseline="0" noProof="0" dirty="0" smtClean="0">
                <a:ln>
                  <a:noFill/>
                </a:ln>
                <a:effectLst/>
                <a:uLnTx/>
                <a:uFillTx/>
                <a:latin typeface="+mj-lt"/>
                <a:ea typeface="+mj-ea"/>
                <a:cs typeface="+mj-cs"/>
              </a:rPr>
              <a:t>Everyone gets to Play in the Sand, Make a Mold,</a:t>
            </a:r>
            <a:r>
              <a:rPr kumimoji="0" lang="en-US" sz="2000" b="1" i="0" u="none" strike="noStrike" kern="1200" cap="none" spc="0" normalizeH="0" noProof="0" dirty="0" smtClean="0">
                <a:ln>
                  <a:noFill/>
                </a:ln>
                <a:effectLst/>
                <a:uLnTx/>
                <a:uFillTx/>
                <a:latin typeface="+mj-lt"/>
                <a:ea typeface="+mj-ea"/>
                <a:cs typeface="+mj-cs"/>
              </a:rPr>
              <a:t> Pour Casting,  Shake Mold Out , and Keep the Casting.</a:t>
            </a:r>
            <a:endParaRPr kumimoji="0" lang="en-US" sz="2000" b="0" i="0" u="none" strike="noStrike" kern="1200" cap="none" spc="0" normalizeH="0" baseline="0" noProof="0" dirty="0" smtClean="0">
              <a:ln>
                <a:noFill/>
              </a:ln>
              <a:effectLst/>
              <a:uLnTx/>
              <a:uFillTx/>
              <a:latin typeface="+mj-lt"/>
              <a:ea typeface="+mj-ea"/>
              <a:cs typeface="+mj-cs"/>
            </a:endParaRPr>
          </a:p>
        </p:txBody>
      </p:sp>
      <p:pic>
        <p:nvPicPr>
          <p:cNvPr id="6" name="Picture 5" descr="Hemmeter 4.jpg"/>
          <p:cNvPicPr>
            <a:picLocks noChangeAspect="1"/>
          </p:cNvPicPr>
          <p:nvPr/>
        </p:nvPicPr>
        <p:blipFill>
          <a:blip r:embed="rId4" cstate="email"/>
          <a:stretch>
            <a:fillRect/>
          </a:stretch>
        </p:blipFill>
        <p:spPr>
          <a:xfrm>
            <a:off x="304799" y="2895600"/>
            <a:ext cx="2628899" cy="1752600"/>
          </a:xfrm>
          <a:prstGeom prst="rect">
            <a:avLst/>
          </a:prstGeom>
        </p:spPr>
      </p:pic>
      <p:pic>
        <p:nvPicPr>
          <p:cNvPr id="7" name="Picture 6" descr="Hemmeter 6.jpg"/>
          <p:cNvPicPr>
            <a:picLocks noChangeAspect="1"/>
          </p:cNvPicPr>
          <p:nvPr/>
        </p:nvPicPr>
        <p:blipFill>
          <a:blip r:embed="rId5" cstate="email"/>
          <a:stretch>
            <a:fillRect/>
          </a:stretch>
        </p:blipFill>
        <p:spPr>
          <a:xfrm>
            <a:off x="3200400" y="2895600"/>
            <a:ext cx="2628900" cy="1752600"/>
          </a:xfrm>
          <a:prstGeom prst="rect">
            <a:avLst/>
          </a:prstGeom>
        </p:spPr>
      </p:pic>
      <p:pic>
        <p:nvPicPr>
          <p:cNvPr id="8" name="Picture 7" descr="Hemmeter 5.jpg"/>
          <p:cNvPicPr>
            <a:picLocks noChangeAspect="1"/>
          </p:cNvPicPr>
          <p:nvPr/>
        </p:nvPicPr>
        <p:blipFill>
          <a:blip r:embed="rId6" cstate="email"/>
          <a:stretch>
            <a:fillRect/>
          </a:stretch>
        </p:blipFill>
        <p:spPr>
          <a:xfrm>
            <a:off x="6016832" y="2895600"/>
            <a:ext cx="2628899" cy="1752600"/>
          </a:xfrm>
          <a:prstGeom prst="rect">
            <a:avLst/>
          </a:prstGeom>
        </p:spPr>
      </p:pic>
      <p:pic>
        <p:nvPicPr>
          <p:cNvPr id="9" name="Picture 8" descr="Pouring mold.jpg"/>
          <p:cNvPicPr>
            <a:picLocks noChangeAspect="1"/>
          </p:cNvPicPr>
          <p:nvPr/>
        </p:nvPicPr>
        <p:blipFill>
          <a:blip r:embed="rId7" cstate="email"/>
          <a:stretch>
            <a:fillRect/>
          </a:stretch>
        </p:blipFill>
        <p:spPr>
          <a:xfrm>
            <a:off x="1524000" y="4800600"/>
            <a:ext cx="2667000" cy="1778000"/>
          </a:xfrm>
          <a:prstGeom prst="rect">
            <a:avLst/>
          </a:prstGeom>
        </p:spPr>
      </p:pic>
      <p:pic>
        <p:nvPicPr>
          <p:cNvPr id="10" name="Picture 9" descr="Hemmeter 3.jpg"/>
          <p:cNvPicPr>
            <a:picLocks noChangeAspect="1"/>
          </p:cNvPicPr>
          <p:nvPr/>
        </p:nvPicPr>
        <p:blipFill>
          <a:blip r:embed="rId8" cstate="email"/>
          <a:stretch>
            <a:fillRect/>
          </a:stretch>
        </p:blipFill>
        <p:spPr>
          <a:xfrm>
            <a:off x="4495800" y="4800600"/>
            <a:ext cx="2628900" cy="17526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2" name="Picture 4" descr="hip xray"/>
          <p:cNvPicPr>
            <a:picLocks noChangeAspect="1" noChangeArrowheads="1"/>
          </p:cNvPicPr>
          <p:nvPr/>
        </p:nvPicPr>
        <p:blipFill>
          <a:blip r:embed="rId3" cstate="email"/>
          <a:srcRect/>
          <a:stretch>
            <a:fillRect/>
          </a:stretch>
        </p:blipFill>
        <p:spPr bwMode="auto">
          <a:xfrm>
            <a:off x="0" y="-1"/>
            <a:ext cx="5257800" cy="3464755"/>
          </a:xfrm>
          <a:prstGeom prst="rect">
            <a:avLst/>
          </a:prstGeom>
          <a:noFill/>
        </p:spPr>
      </p:pic>
      <p:pic>
        <p:nvPicPr>
          <p:cNvPr id="191493" name="Picture 5" descr="applications-biomedical-300"/>
          <p:cNvPicPr>
            <a:picLocks noChangeAspect="1" noChangeArrowheads="1"/>
          </p:cNvPicPr>
          <p:nvPr/>
        </p:nvPicPr>
        <p:blipFill>
          <a:blip r:embed="rId4" cstate="email"/>
          <a:srcRect/>
          <a:stretch>
            <a:fillRect/>
          </a:stretch>
        </p:blipFill>
        <p:spPr bwMode="auto">
          <a:xfrm>
            <a:off x="5334000" y="0"/>
            <a:ext cx="3810000" cy="3810000"/>
          </a:xfrm>
          <a:prstGeom prst="rect">
            <a:avLst/>
          </a:prstGeom>
          <a:noFill/>
        </p:spPr>
      </p:pic>
      <p:pic>
        <p:nvPicPr>
          <p:cNvPr id="191495" name="Picture 7" descr="implants"/>
          <p:cNvPicPr>
            <a:picLocks noChangeAspect="1" noChangeArrowheads="1"/>
          </p:cNvPicPr>
          <p:nvPr/>
        </p:nvPicPr>
        <p:blipFill>
          <a:blip r:embed="rId5" cstate="email"/>
          <a:srcRect/>
          <a:stretch>
            <a:fillRect/>
          </a:stretch>
        </p:blipFill>
        <p:spPr bwMode="auto">
          <a:xfrm>
            <a:off x="0" y="3627547"/>
            <a:ext cx="6019800" cy="323045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descr="Pig mold fill"/>
          <p:cNvPicPr>
            <a:picLocks noChangeAspect="1" noChangeArrowheads="1"/>
          </p:cNvPicPr>
          <p:nvPr/>
        </p:nvPicPr>
        <p:blipFill>
          <a:blip r:embed="rId3" cstate="email"/>
          <a:srcRect/>
          <a:stretch>
            <a:fillRect/>
          </a:stretch>
        </p:blipFill>
        <p:spPr bwMode="auto">
          <a:xfrm>
            <a:off x="381000" y="271387"/>
            <a:ext cx="8458200" cy="6024802"/>
          </a:xfrm>
          <a:prstGeom prst="rect">
            <a:avLst/>
          </a:prstGeom>
          <a:noFill/>
          <a:ln w="9525">
            <a:noFill/>
            <a:miter lim="800000"/>
            <a:headEnd/>
            <a:tailEnd/>
          </a:ln>
        </p:spPr>
      </p:pic>
      <p:sp>
        <p:nvSpPr>
          <p:cNvPr id="125956" name="Rectangle 4"/>
          <p:cNvSpPr>
            <a:spLocks noChangeArrowheads="1"/>
          </p:cNvSpPr>
          <p:nvPr/>
        </p:nvSpPr>
        <p:spPr bwMode="auto">
          <a:xfrm>
            <a:off x="5988050" y="354856"/>
            <a:ext cx="2851150" cy="5078313"/>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algn="ctr" eaLnBrk="0" hangingPunct="0">
              <a:defRPr/>
            </a:pPr>
            <a:r>
              <a:rPr lang="en-US" sz="5400" b="1" dirty="0">
                <a:solidFill>
                  <a:srgbClr val="FFFFFF"/>
                </a:solidFill>
              </a:rPr>
              <a:t>What</a:t>
            </a:r>
          </a:p>
          <a:p>
            <a:pPr algn="ctr" eaLnBrk="0" hangingPunct="0">
              <a:defRPr/>
            </a:pPr>
            <a:r>
              <a:rPr lang="en-US" sz="5400" b="1" dirty="0">
                <a:solidFill>
                  <a:srgbClr val="FFFFFF"/>
                </a:solidFill>
              </a:rPr>
              <a:t>castings </a:t>
            </a:r>
          </a:p>
          <a:p>
            <a:pPr algn="ctr" eaLnBrk="0" hangingPunct="0">
              <a:defRPr/>
            </a:pPr>
            <a:r>
              <a:rPr lang="en-US" sz="5400" b="1" dirty="0">
                <a:solidFill>
                  <a:srgbClr val="FFFFFF"/>
                </a:solidFill>
              </a:rPr>
              <a:t>do you</a:t>
            </a:r>
          </a:p>
          <a:p>
            <a:pPr algn="ctr" eaLnBrk="0" hangingPunct="0">
              <a:defRPr/>
            </a:pPr>
            <a:r>
              <a:rPr lang="en-US" sz="5400" b="1" dirty="0" smtClean="0">
                <a:solidFill>
                  <a:srgbClr val="FFFFFF"/>
                </a:solidFill>
              </a:rPr>
              <a:t>see </a:t>
            </a:r>
            <a:r>
              <a:rPr lang="en-US" sz="5400" b="1" dirty="0">
                <a:solidFill>
                  <a:srgbClr val="FFFFFF"/>
                </a:solidFill>
              </a:rPr>
              <a:t>in </a:t>
            </a:r>
          </a:p>
          <a:p>
            <a:pPr algn="ctr" eaLnBrk="0" hangingPunct="0">
              <a:defRPr/>
            </a:pPr>
            <a:r>
              <a:rPr lang="en-US" sz="5400" b="1" dirty="0" smtClean="0">
                <a:solidFill>
                  <a:srgbClr val="FFFFFF"/>
                </a:solidFill>
              </a:rPr>
              <a:t>this</a:t>
            </a:r>
            <a:endParaRPr lang="en-US" sz="5400" b="1" dirty="0">
              <a:solidFill>
                <a:srgbClr val="FFFFFF"/>
              </a:solidFill>
            </a:endParaRPr>
          </a:p>
          <a:p>
            <a:pPr algn="ctr" eaLnBrk="0" hangingPunct="0">
              <a:defRPr/>
            </a:pPr>
            <a:r>
              <a:rPr lang="en-US" sz="5400" b="1" dirty="0">
                <a:solidFill>
                  <a:srgbClr val="FFFFFF"/>
                </a:solidFill>
              </a:rPr>
              <a:t>room?</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86000" y="1371600"/>
            <a:ext cx="4114800" cy="5143500"/>
          </a:xfrm>
          <a:prstGeom prst="rect">
            <a:avLst/>
          </a:prstGeom>
        </p:spPr>
      </p:pic>
      <p:sp>
        <p:nvSpPr>
          <p:cNvPr id="3" name="Rectangle 2"/>
          <p:cNvSpPr txBox="1">
            <a:spLocks/>
          </p:cNvSpPr>
          <p:nvPr/>
        </p:nvSpPr>
        <p:spPr>
          <a:xfrm rot="10800000" flipV="1">
            <a:off x="1143000" y="381000"/>
            <a:ext cx="7239000" cy="609600"/>
          </a:xfrm>
          <a:prstGeom prst="rect">
            <a:avLst/>
          </a:prstGeom>
          <a:solidFill>
            <a:schemeClr val="bg1">
              <a:lumMod val="85000"/>
            </a:schemeClr>
          </a:solidFill>
          <a:ln w="15875">
            <a:solidFill>
              <a:schemeClr val="tx1"/>
            </a:solidFill>
          </a:ln>
        </p:spPr>
        <p:txBody>
          <a:bodyPr/>
          <a:lstStyle/>
          <a:p>
            <a:pPr marL="762000" marR="0" lvl="0" indent="-762000" algn="ctr" defTabSz="914400" rtl="0" eaLnBrk="1" fontAlgn="auto" latinLnBrk="0" hangingPunct="1">
              <a:lnSpc>
                <a:spcPct val="100000"/>
              </a:lnSpc>
              <a:spcBef>
                <a:spcPct val="0"/>
              </a:spcBef>
              <a:spcAft>
                <a:spcPts val="0"/>
              </a:spcAft>
              <a:buClrTx/>
              <a:buSzTx/>
              <a:buFontTx/>
              <a:buNone/>
              <a:tabLst/>
              <a:defRPr/>
            </a:pPr>
            <a:r>
              <a:rPr lang="en-US" sz="3200" b="1" dirty="0" smtClean="0">
                <a:latin typeface="+mj-lt"/>
                <a:ea typeface="+mj-ea"/>
                <a:cs typeface="+mj-cs"/>
              </a:rPr>
              <a:t>Examples of Casting</a:t>
            </a:r>
            <a:endParaRPr kumimoji="0" lang="en-US" sz="3200" b="1" i="0" u="none" strike="noStrike" kern="1200" cap="none" spc="0" normalizeH="0" baseline="0" noProof="0" dirty="0" smtClean="0">
              <a:ln>
                <a:noFill/>
              </a:ln>
              <a:effectLst/>
              <a:uLnTx/>
              <a:uFillTx/>
              <a:latin typeface="+mj-lt"/>
              <a:ea typeface="+mj-ea"/>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eclaration_Signers.jpg"/>
          <p:cNvPicPr>
            <a:picLocks noChangeAspect="1"/>
          </p:cNvPicPr>
          <p:nvPr/>
        </p:nvPicPr>
        <p:blipFill>
          <a:blip r:embed="rId3" cstate="email"/>
          <a:stretch>
            <a:fillRect/>
          </a:stretch>
        </p:blipFill>
        <p:spPr>
          <a:xfrm>
            <a:off x="4038600" y="228600"/>
            <a:ext cx="4876800" cy="6502400"/>
          </a:xfrm>
          <a:prstGeom prst="rect">
            <a:avLst/>
          </a:prstGeom>
        </p:spPr>
      </p:pic>
      <p:sp>
        <p:nvSpPr>
          <p:cNvPr id="3" name="TextBox 2"/>
          <p:cNvSpPr txBox="1"/>
          <p:nvPr/>
        </p:nvSpPr>
        <p:spPr>
          <a:xfrm>
            <a:off x="288771" y="381000"/>
            <a:ext cx="3397084" cy="4401205"/>
          </a:xfrm>
          <a:prstGeom prst="rect">
            <a:avLst/>
          </a:prstGeom>
          <a:noFill/>
        </p:spPr>
        <p:txBody>
          <a:bodyPr wrap="none" rtlCol="0">
            <a:spAutoFit/>
          </a:bodyPr>
          <a:lstStyle/>
          <a:p>
            <a:pPr algn="ctr"/>
            <a:r>
              <a:rPr lang="en-US" sz="2800" b="1" dirty="0" smtClean="0"/>
              <a:t>Seven Foundrymen</a:t>
            </a:r>
          </a:p>
          <a:p>
            <a:pPr algn="ctr"/>
            <a:r>
              <a:rPr lang="en-US" sz="2800" b="1" dirty="0" smtClean="0"/>
              <a:t>Signed Declaration of</a:t>
            </a:r>
          </a:p>
          <a:p>
            <a:pPr algn="ctr"/>
            <a:r>
              <a:rPr lang="en-US" sz="2800" b="1" dirty="0" smtClean="0"/>
              <a:t>Independence</a:t>
            </a:r>
          </a:p>
          <a:p>
            <a:pPr algn="ctr"/>
            <a:endParaRPr lang="en-US" sz="2800" b="1" dirty="0" smtClean="0"/>
          </a:p>
          <a:p>
            <a:pPr marL="342900" indent="-342900">
              <a:buFont typeface="+mj-lt"/>
              <a:buAutoNum type="arabicPeriod"/>
            </a:pPr>
            <a:r>
              <a:rPr lang="en-US" sz="2400" dirty="0" smtClean="0"/>
              <a:t>Charles Carroll</a:t>
            </a:r>
          </a:p>
          <a:p>
            <a:pPr marL="342900" indent="-342900">
              <a:buFont typeface="+mj-lt"/>
              <a:buAutoNum type="arabicPeriod"/>
            </a:pPr>
            <a:r>
              <a:rPr lang="en-US" sz="2400" dirty="0" smtClean="0"/>
              <a:t>James Smith</a:t>
            </a:r>
          </a:p>
          <a:p>
            <a:pPr marL="342900" indent="-342900">
              <a:buFont typeface="+mj-lt"/>
              <a:buAutoNum type="arabicPeriod"/>
            </a:pPr>
            <a:r>
              <a:rPr lang="en-US" sz="2400" dirty="0" smtClean="0"/>
              <a:t>George Taylor</a:t>
            </a:r>
          </a:p>
          <a:p>
            <a:pPr marL="342900" indent="-342900">
              <a:buFont typeface="+mj-lt"/>
              <a:buAutoNum type="arabicPeriod"/>
            </a:pPr>
            <a:r>
              <a:rPr lang="en-US" sz="2400" dirty="0" smtClean="0"/>
              <a:t>James Wilson</a:t>
            </a:r>
          </a:p>
          <a:p>
            <a:pPr marL="342900" indent="-342900">
              <a:buFont typeface="+mj-lt"/>
              <a:buAutoNum type="arabicPeriod"/>
            </a:pPr>
            <a:r>
              <a:rPr lang="en-US" sz="2400" dirty="0" smtClean="0"/>
              <a:t>George Wilson</a:t>
            </a:r>
          </a:p>
          <a:p>
            <a:pPr marL="342900" indent="-342900">
              <a:buFont typeface="+mj-lt"/>
              <a:buAutoNum type="arabicPeriod"/>
            </a:pPr>
            <a:r>
              <a:rPr lang="en-US" sz="2400" dirty="0" smtClean="0"/>
              <a:t>Philip Livingston</a:t>
            </a:r>
          </a:p>
          <a:p>
            <a:pPr marL="342900" indent="-342900">
              <a:buFont typeface="+mj-lt"/>
              <a:buAutoNum type="arabicPeriod"/>
            </a:pPr>
            <a:r>
              <a:rPr lang="en-US" sz="2400" dirty="0" smtClean="0"/>
              <a:t>Stephen Hopkins</a:t>
            </a:r>
            <a:endParaRPr lang="en-US"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685800" y="1143000"/>
            <a:ext cx="8153400" cy="4800600"/>
          </a:xfrm>
        </p:spPr>
        <p:txBody>
          <a:bodyPr>
            <a:normAutofit fontScale="92500" lnSpcReduction="10000"/>
          </a:bodyPr>
          <a:lstStyle/>
          <a:p>
            <a:pPr marL="517525" indent="-517525">
              <a:spcBef>
                <a:spcPct val="30000"/>
              </a:spcBef>
            </a:pPr>
            <a:r>
              <a:rPr lang="en-US" sz="3200" b="1" dirty="0" smtClean="0"/>
              <a:t>Dictionary Definition:</a:t>
            </a:r>
          </a:p>
          <a:p>
            <a:pPr marL="1082675" lvl="1" indent="-450850">
              <a:spcBef>
                <a:spcPct val="30000"/>
              </a:spcBef>
              <a:buFont typeface="Wingdings" pitchFamily="2" charset="2"/>
              <a:buChar char="Ø"/>
            </a:pPr>
            <a:r>
              <a:rPr lang="en-US" b="1" dirty="0" smtClean="0"/>
              <a:t>A primary forming method where the part is produced by causing molten metal to fill a shaped cavity</a:t>
            </a:r>
          </a:p>
          <a:p>
            <a:pPr marL="517525" indent="-517525">
              <a:spcBef>
                <a:spcPts val="2400"/>
              </a:spcBef>
            </a:pPr>
            <a:r>
              <a:rPr lang="en-US" sz="3200" b="1" dirty="0" smtClean="0"/>
              <a:t>Simplified Definition:</a:t>
            </a:r>
          </a:p>
          <a:p>
            <a:pPr marL="1082675" lvl="1" indent="-450850">
              <a:spcBef>
                <a:spcPct val="30000"/>
              </a:spcBef>
              <a:buFont typeface="Wingdings" pitchFamily="2" charset="2"/>
              <a:buChar char="Ø"/>
            </a:pPr>
            <a:r>
              <a:rPr lang="en-US" b="1" dirty="0" smtClean="0"/>
              <a:t>Combine dirt and glue</a:t>
            </a:r>
          </a:p>
          <a:p>
            <a:pPr marL="1082675" lvl="1" indent="-450850">
              <a:spcBef>
                <a:spcPct val="30000"/>
              </a:spcBef>
              <a:buFont typeface="Wingdings" pitchFamily="2" charset="2"/>
              <a:buChar char="Ø"/>
            </a:pPr>
            <a:r>
              <a:rPr lang="en-US" b="1" dirty="0" smtClean="0"/>
              <a:t>Make hole in it </a:t>
            </a:r>
          </a:p>
          <a:p>
            <a:pPr marL="1082675" lvl="1" indent="-450850">
              <a:spcBef>
                <a:spcPct val="30000"/>
              </a:spcBef>
              <a:buFont typeface="Wingdings" pitchFamily="2" charset="2"/>
              <a:buChar char="Ø"/>
            </a:pPr>
            <a:r>
              <a:rPr lang="en-US" b="1" dirty="0" smtClean="0"/>
              <a:t>Melt some recycled metal</a:t>
            </a:r>
          </a:p>
          <a:p>
            <a:pPr marL="1082675" lvl="1" indent="-450850">
              <a:spcBef>
                <a:spcPct val="30000"/>
              </a:spcBef>
              <a:buFont typeface="Wingdings" pitchFamily="2" charset="2"/>
              <a:buChar char="Ø"/>
            </a:pPr>
            <a:r>
              <a:rPr lang="en-US" b="1" dirty="0" smtClean="0"/>
              <a:t>Pour in Metal</a:t>
            </a:r>
          </a:p>
          <a:p>
            <a:pPr marL="1082675" lvl="1" indent="-450850">
              <a:spcBef>
                <a:spcPct val="30000"/>
              </a:spcBef>
              <a:buFont typeface="Wingdings" pitchFamily="2" charset="2"/>
              <a:buChar char="Ø"/>
            </a:pPr>
            <a:r>
              <a:rPr lang="en-US" b="1" dirty="0" smtClean="0"/>
              <a:t>Let Metal harden</a:t>
            </a:r>
          </a:p>
        </p:txBody>
      </p:sp>
      <p:sp>
        <p:nvSpPr>
          <p:cNvPr id="10243" name="Rectangle 2"/>
          <p:cNvSpPr>
            <a:spLocks noGrp="1" noChangeArrowheads="1"/>
          </p:cNvSpPr>
          <p:nvPr>
            <p:ph type="title" idx="4294967295"/>
          </p:nvPr>
        </p:nvSpPr>
        <p:spPr>
          <a:xfrm>
            <a:off x="762000" y="0"/>
            <a:ext cx="7772400" cy="1143000"/>
          </a:xfrm>
        </p:spPr>
        <p:txBody>
          <a:bodyPr>
            <a:normAutofit/>
          </a:bodyPr>
          <a:lstStyle/>
          <a:p>
            <a:pPr eaLnBrk="0" fontAlgn="base" hangingPunct="0">
              <a:spcAft>
                <a:spcPct val="0"/>
              </a:spcAft>
            </a:pPr>
            <a:r>
              <a:rPr lang="en-US" sz="4000" b="1" dirty="0">
                <a:solidFill>
                  <a:srgbClr val="033ED3"/>
                </a:solidFill>
              </a:rPr>
              <a:t>Casting Definition</a:t>
            </a:r>
          </a:p>
        </p:txBody>
      </p:sp>
      <p:sp>
        <p:nvSpPr>
          <p:cNvPr id="10244" name="Line 4"/>
          <p:cNvSpPr>
            <a:spLocks noChangeShapeType="1"/>
          </p:cNvSpPr>
          <p:nvPr/>
        </p:nvSpPr>
        <p:spPr bwMode="auto">
          <a:xfrm>
            <a:off x="533400" y="990600"/>
            <a:ext cx="8229600" cy="0"/>
          </a:xfrm>
          <a:prstGeom prst="line">
            <a:avLst/>
          </a:prstGeom>
          <a:noFill/>
          <a:ln w="38100">
            <a:solidFill>
              <a:srgbClr val="033ED3"/>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8"/>
          <p:cNvGrpSpPr>
            <a:grpSpLocks/>
          </p:cNvGrpSpPr>
          <p:nvPr/>
        </p:nvGrpSpPr>
        <p:grpSpPr bwMode="auto">
          <a:xfrm>
            <a:off x="5943600" y="3810000"/>
            <a:ext cx="2438400" cy="1912938"/>
            <a:chOff x="3408" y="2604"/>
            <a:chExt cx="1536" cy="1205"/>
          </a:xfrm>
        </p:grpSpPr>
        <p:pic>
          <p:nvPicPr>
            <p:cNvPr id="10246" name="Picture 6" descr="sand ri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08" y="3216"/>
              <a:ext cx="1536" cy="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7" descr="ladle"/>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12" y="2604"/>
              <a:ext cx="688"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71994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4916"/>
            <a:ext cx="9144000" cy="9856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eaLnBrk="0" fontAlgn="base" hangingPunct="0">
              <a:spcAft>
                <a:spcPct val="0"/>
              </a:spcAft>
            </a:pPr>
            <a:r>
              <a:rPr lang="en-US" sz="3600" b="1" dirty="0">
                <a:solidFill>
                  <a:srgbClr val="033ED3"/>
                </a:solidFill>
              </a:rPr>
              <a:t>Simplified </a:t>
            </a:r>
            <a:r>
              <a:rPr lang="en-US" sz="3600" b="1" dirty="0" smtClean="0">
                <a:solidFill>
                  <a:srgbClr val="033ED3"/>
                </a:solidFill>
              </a:rPr>
              <a:t>Process Steps to Make </a:t>
            </a:r>
            <a:r>
              <a:rPr lang="en-US" sz="3600" b="1" dirty="0">
                <a:solidFill>
                  <a:srgbClr val="033ED3"/>
                </a:solidFill>
              </a:rPr>
              <a:t>a </a:t>
            </a:r>
            <a:r>
              <a:rPr lang="en-US" sz="3600" b="1" dirty="0" smtClean="0">
                <a:solidFill>
                  <a:srgbClr val="033ED3"/>
                </a:solidFill>
              </a:rPr>
              <a:t>Casting</a:t>
            </a:r>
            <a:endParaRPr lang="en-US" sz="3600" b="1" dirty="0">
              <a:solidFill>
                <a:srgbClr val="033ED3"/>
              </a:solidFill>
            </a:endParaRPr>
          </a:p>
        </p:txBody>
      </p:sp>
      <p:sp>
        <p:nvSpPr>
          <p:cNvPr id="5" name="Rectangle 4"/>
          <p:cNvSpPr/>
          <p:nvPr/>
        </p:nvSpPr>
        <p:spPr>
          <a:xfrm>
            <a:off x="259976" y="1295400"/>
            <a:ext cx="8884024" cy="5004447"/>
          </a:xfrm>
          <a:prstGeom prst="rect">
            <a:avLst/>
          </a:prstGeom>
        </p:spPr>
        <p:txBody>
          <a:bodyPr wrap="square">
            <a:spAutoFit/>
          </a:bodyPr>
          <a:lstStyle/>
          <a:p>
            <a:pPr marL="1146175" lvl="1" indent="-514350">
              <a:spcBef>
                <a:spcPct val="30000"/>
              </a:spcBef>
              <a:buFont typeface="+mj-lt"/>
              <a:buAutoNum type="arabicPeriod"/>
            </a:pPr>
            <a:r>
              <a:rPr lang="en-US" sz="2800" b="1" dirty="0" smtClean="0"/>
              <a:t>Use pattern to make the design (shape of casting)</a:t>
            </a:r>
          </a:p>
          <a:p>
            <a:pPr marL="1146175" lvl="1" indent="-514350">
              <a:spcBef>
                <a:spcPct val="30000"/>
              </a:spcBef>
              <a:buFont typeface="+mj-lt"/>
              <a:buAutoNum type="arabicPeriod"/>
            </a:pPr>
            <a:r>
              <a:rPr lang="en-US" sz="2800" b="1" dirty="0" smtClean="0"/>
              <a:t>Make a mold with sand in a flask</a:t>
            </a:r>
            <a:endParaRPr lang="en-US" sz="2800" b="1" dirty="0"/>
          </a:p>
          <a:p>
            <a:pPr marL="1146175" lvl="1" indent="-514350">
              <a:spcBef>
                <a:spcPct val="30000"/>
              </a:spcBef>
              <a:buFont typeface="+mj-lt"/>
              <a:buAutoNum type="arabicPeriod"/>
            </a:pPr>
            <a:r>
              <a:rPr lang="en-US" sz="2800" b="1" dirty="0" smtClean="0"/>
              <a:t>Make a hole to pour metal in (sprue and runner)</a:t>
            </a:r>
          </a:p>
          <a:p>
            <a:pPr marL="1146175" lvl="1" indent="-514350">
              <a:spcBef>
                <a:spcPct val="30000"/>
              </a:spcBef>
              <a:buFont typeface="+mj-lt"/>
              <a:buAutoNum type="arabicPeriod"/>
            </a:pPr>
            <a:r>
              <a:rPr lang="en-US" sz="2800" b="1" dirty="0" smtClean="0"/>
              <a:t>Melt some scrap metal</a:t>
            </a:r>
          </a:p>
          <a:p>
            <a:pPr marL="1146175" lvl="1" indent="-514350">
              <a:spcBef>
                <a:spcPct val="30000"/>
              </a:spcBef>
              <a:buFont typeface="+mj-lt"/>
              <a:buAutoNum type="arabicPeriod"/>
            </a:pPr>
            <a:r>
              <a:rPr lang="en-US" sz="2800" b="1" dirty="0" smtClean="0"/>
              <a:t>Pour in metal</a:t>
            </a:r>
          </a:p>
          <a:p>
            <a:pPr marL="1146175" lvl="1" indent="-514350">
              <a:spcBef>
                <a:spcPct val="30000"/>
              </a:spcBef>
              <a:buFont typeface="+mj-lt"/>
              <a:buAutoNum type="arabicPeriod"/>
            </a:pPr>
            <a:r>
              <a:rPr lang="en-US" sz="2800" b="1" dirty="0" smtClean="0"/>
              <a:t>Let metal cool</a:t>
            </a:r>
          </a:p>
          <a:p>
            <a:pPr marL="1146175" lvl="1" indent="-514350">
              <a:spcBef>
                <a:spcPct val="30000"/>
              </a:spcBef>
              <a:buFont typeface="+mj-lt"/>
              <a:buAutoNum type="arabicPeriod"/>
            </a:pPr>
            <a:r>
              <a:rPr lang="en-US" sz="2800" b="1" dirty="0" smtClean="0"/>
              <a:t>Separate sand from casting</a:t>
            </a:r>
          </a:p>
          <a:p>
            <a:pPr marL="1146175" lvl="1" indent="-514350">
              <a:spcBef>
                <a:spcPct val="30000"/>
              </a:spcBef>
              <a:buFont typeface="+mj-lt"/>
              <a:buAutoNum type="arabicPeriod"/>
            </a:pPr>
            <a:r>
              <a:rPr lang="en-US" sz="2800" b="1" dirty="0" smtClean="0"/>
              <a:t>Separate runner and sprue from casting</a:t>
            </a:r>
          </a:p>
          <a:p>
            <a:pPr marL="1146175" lvl="1" indent="-514350">
              <a:spcBef>
                <a:spcPct val="30000"/>
              </a:spcBef>
              <a:buFont typeface="+mj-lt"/>
              <a:buAutoNum type="arabicPeriod"/>
            </a:pPr>
            <a:r>
              <a:rPr lang="en-US" sz="2800" b="1" dirty="0" smtClean="0"/>
              <a:t>Cool casting &amp; Final Processing</a:t>
            </a:r>
          </a:p>
        </p:txBody>
      </p:sp>
      <p:sp>
        <p:nvSpPr>
          <p:cNvPr id="6" name="Line 4"/>
          <p:cNvSpPr>
            <a:spLocks noChangeShapeType="1"/>
          </p:cNvSpPr>
          <p:nvPr/>
        </p:nvSpPr>
        <p:spPr bwMode="auto">
          <a:xfrm>
            <a:off x="533400" y="990600"/>
            <a:ext cx="8229600" cy="0"/>
          </a:xfrm>
          <a:prstGeom prst="line">
            <a:avLst/>
          </a:prstGeom>
          <a:noFill/>
          <a:ln w="38100">
            <a:solidFill>
              <a:srgbClr val="033ED3"/>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2201207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0"/>
            <a:ext cx="77724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eaLnBrk="0" fontAlgn="base" hangingPunct="0">
              <a:spcAft>
                <a:spcPct val="0"/>
              </a:spcAft>
            </a:pPr>
            <a:r>
              <a:rPr lang="en-US" sz="4000" b="1" dirty="0" smtClean="0">
                <a:solidFill>
                  <a:srgbClr val="033ED3"/>
                </a:solidFill>
              </a:rPr>
              <a:t>Pattern and Design in Sand</a:t>
            </a:r>
            <a:endParaRPr lang="en-US" sz="4000" b="1" dirty="0">
              <a:solidFill>
                <a:srgbClr val="033ED3"/>
              </a:solidFill>
            </a:endParaRPr>
          </a:p>
        </p:txBody>
      </p:sp>
      <p:sp>
        <p:nvSpPr>
          <p:cNvPr id="2" name="Rectangle 1"/>
          <p:cNvSpPr/>
          <p:nvPr/>
        </p:nvSpPr>
        <p:spPr>
          <a:xfrm>
            <a:off x="304800" y="990600"/>
            <a:ext cx="8534400" cy="954107"/>
          </a:xfrm>
          <a:prstGeom prst="rect">
            <a:avLst/>
          </a:prstGeom>
        </p:spPr>
        <p:txBody>
          <a:bodyPr wrap="square">
            <a:spAutoFit/>
          </a:bodyPr>
          <a:lstStyle/>
          <a:p>
            <a:pPr>
              <a:spcBef>
                <a:spcPct val="55000"/>
              </a:spcBef>
            </a:pPr>
            <a:r>
              <a:rPr lang="en-US" sz="2800" b="1" dirty="0" smtClean="0"/>
              <a:t>Below is an example of the Pattern to make the shape.  Also the design that shape made in the Sand.</a:t>
            </a:r>
            <a:endParaRPr lang="en-US" sz="2800" b="1" dirty="0"/>
          </a:p>
        </p:txBody>
      </p:sp>
      <p:sp>
        <p:nvSpPr>
          <p:cNvPr id="5" name="Line 4"/>
          <p:cNvSpPr>
            <a:spLocks noChangeShapeType="1"/>
          </p:cNvSpPr>
          <p:nvPr/>
        </p:nvSpPr>
        <p:spPr bwMode="auto">
          <a:xfrm>
            <a:off x="533400" y="990600"/>
            <a:ext cx="8229600" cy="0"/>
          </a:xfrm>
          <a:prstGeom prst="line">
            <a:avLst/>
          </a:prstGeom>
          <a:noFill/>
          <a:ln w="38100">
            <a:solidFill>
              <a:srgbClr val="033ED3"/>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 name="Group 11"/>
          <p:cNvGrpSpPr/>
          <p:nvPr/>
        </p:nvGrpSpPr>
        <p:grpSpPr>
          <a:xfrm>
            <a:off x="1219200" y="4572000"/>
            <a:ext cx="7327605" cy="2057400"/>
            <a:chOff x="1143000" y="4520165"/>
            <a:chExt cx="7327605" cy="185627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3856075" y="4520165"/>
              <a:ext cx="4614530" cy="1856270"/>
            </a:xfrm>
            <a:prstGeom prst="rect">
              <a:avLst/>
            </a:prstGeom>
          </p:spPr>
        </p:pic>
        <p:sp>
          <p:nvSpPr>
            <p:cNvPr id="8" name="Text Box 16"/>
            <p:cNvSpPr txBox="1">
              <a:spLocks noChangeArrowheads="1"/>
            </p:cNvSpPr>
            <p:nvPr/>
          </p:nvSpPr>
          <p:spPr bwMode="auto">
            <a:xfrm>
              <a:off x="1143000" y="5295900"/>
              <a:ext cx="2209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2000" b="1" dirty="0" smtClean="0"/>
                <a:t>Design in sand</a:t>
              </a:r>
              <a:endParaRPr lang="en-US" sz="2000" b="1" dirty="0"/>
            </a:p>
          </p:txBody>
        </p:sp>
        <p:sp>
          <p:nvSpPr>
            <p:cNvPr id="9" name="Line 18"/>
            <p:cNvSpPr>
              <a:spLocks noChangeShapeType="1"/>
            </p:cNvSpPr>
            <p:nvPr/>
          </p:nvSpPr>
          <p:spPr bwMode="auto">
            <a:xfrm>
              <a:off x="3352800" y="5448300"/>
              <a:ext cx="3810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7" name="Group 6"/>
          <p:cNvGrpSpPr/>
          <p:nvPr/>
        </p:nvGrpSpPr>
        <p:grpSpPr>
          <a:xfrm>
            <a:off x="997120" y="2163465"/>
            <a:ext cx="7689679" cy="2096605"/>
            <a:chOff x="997120" y="2163465"/>
            <a:chExt cx="7689679" cy="2096605"/>
          </a:xfrm>
        </p:grpSpPr>
        <p:sp>
          <p:nvSpPr>
            <p:cNvPr id="10" name="Text Box 16"/>
            <p:cNvSpPr txBox="1">
              <a:spLocks noChangeArrowheads="1"/>
            </p:cNvSpPr>
            <p:nvPr/>
          </p:nvSpPr>
          <p:spPr bwMode="auto">
            <a:xfrm>
              <a:off x="5486400" y="2992834"/>
              <a:ext cx="3200399" cy="58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2000" b="1" dirty="0" smtClean="0"/>
                <a:t>Pattern to make the shape</a:t>
              </a:r>
              <a:endParaRPr lang="en-US" sz="2000" b="1" dirty="0"/>
            </a:p>
          </p:txBody>
        </p:sp>
        <p:sp>
          <p:nvSpPr>
            <p:cNvPr id="11" name="Line 18"/>
            <p:cNvSpPr>
              <a:spLocks noChangeShapeType="1"/>
            </p:cNvSpPr>
            <p:nvPr/>
          </p:nvSpPr>
          <p:spPr bwMode="auto">
            <a:xfrm flipH="1">
              <a:off x="4724088" y="3120643"/>
              <a:ext cx="66772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97120" y="2163465"/>
              <a:ext cx="3571336" cy="2096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595652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US" sz="2800" b="1" dirty="0" smtClean="0"/>
              <a:t>Use pattern to make the design (shape of casting)</a:t>
            </a:r>
            <a:br>
              <a:rPr lang="en-US" sz="2800" b="1" dirty="0" smtClean="0"/>
            </a:br>
            <a:endParaRPr lang="en-US" b="1" dirty="0"/>
          </a:p>
        </p:txBody>
      </p:sp>
      <p:pic>
        <p:nvPicPr>
          <p:cNvPr id="3" name="Picture 2" descr="011.JPG"/>
          <p:cNvPicPr>
            <a:picLocks noChangeAspect="1"/>
          </p:cNvPicPr>
          <p:nvPr/>
        </p:nvPicPr>
        <p:blipFill>
          <a:blip r:embed="rId3" cstate="email"/>
          <a:stretch>
            <a:fillRect/>
          </a:stretch>
        </p:blipFill>
        <p:spPr>
          <a:xfrm>
            <a:off x="381000" y="1143000"/>
            <a:ext cx="4064000" cy="3048000"/>
          </a:xfrm>
          <a:prstGeom prst="rect">
            <a:avLst/>
          </a:prstGeom>
        </p:spPr>
      </p:pic>
      <p:pic>
        <p:nvPicPr>
          <p:cNvPr id="5" name="Picture 4" descr="009.JPG"/>
          <p:cNvPicPr>
            <a:picLocks noChangeAspect="1"/>
          </p:cNvPicPr>
          <p:nvPr/>
        </p:nvPicPr>
        <p:blipFill>
          <a:blip r:embed="rId4" cstate="email"/>
          <a:stretch>
            <a:fillRect/>
          </a:stretch>
        </p:blipFill>
        <p:spPr>
          <a:xfrm>
            <a:off x="4572000" y="1143000"/>
            <a:ext cx="4064000" cy="3048000"/>
          </a:xfrm>
          <a:prstGeom prst="rect">
            <a:avLst/>
          </a:prstGeom>
        </p:spPr>
      </p:pic>
      <p:pic>
        <p:nvPicPr>
          <p:cNvPr id="6" name="Picture 5" descr="010.JPG"/>
          <p:cNvPicPr>
            <a:picLocks noChangeAspect="1"/>
          </p:cNvPicPr>
          <p:nvPr/>
        </p:nvPicPr>
        <p:blipFill>
          <a:blip r:embed="rId5" cstate="email"/>
          <a:stretch>
            <a:fillRect/>
          </a:stretch>
        </p:blipFill>
        <p:spPr>
          <a:xfrm>
            <a:off x="3124200" y="4191000"/>
            <a:ext cx="3200400" cy="24003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6"/>
          <p:cNvSpPr>
            <a:spLocks noGrp="1" noChangeArrowheads="1"/>
          </p:cNvSpPr>
          <p:nvPr>
            <p:ph type="title"/>
          </p:nvPr>
        </p:nvSpPr>
        <p:spPr>
          <a:xfrm>
            <a:off x="152400" y="228600"/>
            <a:ext cx="8763000" cy="762000"/>
          </a:xfrm>
        </p:spPr>
        <p:txBody>
          <a:bodyPr>
            <a:normAutofit/>
          </a:bodyPr>
          <a:lstStyle/>
          <a:p>
            <a:pPr eaLnBrk="0" fontAlgn="base" hangingPunct="0">
              <a:spcAft>
                <a:spcPct val="0"/>
              </a:spcAft>
            </a:pPr>
            <a:r>
              <a:rPr lang="en-US" sz="4000" b="1" dirty="0">
                <a:solidFill>
                  <a:srgbClr val="033ED3"/>
                </a:solidFill>
              </a:rPr>
              <a:t>Flask Molding</a:t>
            </a:r>
          </a:p>
        </p:txBody>
      </p:sp>
      <p:sp>
        <p:nvSpPr>
          <p:cNvPr id="47107" name="Rectangle 1027"/>
          <p:cNvSpPr>
            <a:spLocks noGrp="1" noChangeArrowheads="1"/>
          </p:cNvSpPr>
          <p:nvPr>
            <p:ph type="body" idx="1"/>
          </p:nvPr>
        </p:nvSpPr>
        <p:spPr>
          <a:xfrm>
            <a:off x="647700" y="1143000"/>
            <a:ext cx="8001000" cy="4433887"/>
          </a:xfrm>
        </p:spPr>
        <p:txBody>
          <a:bodyPr>
            <a:normAutofit/>
          </a:bodyPr>
          <a:lstStyle/>
          <a:p>
            <a:pPr marL="285750" lvl="1">
              <a:buFont typeface="Wingdings" pitchFamily="2" charset="2"/>
              <a:buChar char="§"/>
            </a:pPr>
            <a:r>
              <a:rPr lang="en-US" sz="2800" b="1" dirty="0" smtClean="0"/>
              <a:t>Flask is a rigid container to hold Sand</a:t>
            </a:r>
          </a:p>
          <a:p>
            <a:pPr marL="285750" lvl="1">
              <a:spcBef>
                <a:spcPct val="40000"/>
              </a:spcBef>
              <a:buFont typeface="Wingdings" pitchFamily="2" charset="2"/>
              <a:buChar char="§"/>
            </a:pPr>
            <a:r>
              <a:rPr lang="en-US" sz="2800" b="1" dirty="0" smtClean="0"/>
              <a:t>It is usually has two pieces:</a:t>
            </a:r>
          </a:p>
          <a:p>
            <a:pPr marL="742950" lvl="2" indent="-285750">
              <a:buFont typeface="Wingdings" pitchFamily="2" charset="2"/>
              <a:buChar char="§"/>
            </a:pPr>
            <a:r>
              <a:rPr lang="en-US" dirty="0" smtClean="0"/>
              <a:t>a “top” called a Cope</a:t>
            </a:r>
          </a:p>
          <a:p>
            <a:pPr marL="742950" lvl="2" indent="-285750">
              <a:spcBef>
                <a:spcPct val="10000"/>
              </a:spcBef>
              <a:buFont typeface="Wingdings" pitchFamily="2" charset="2"/>
              <a:buChar char="§"/>
            </a:pPr>
            <a:r>
              <a:rPr lang="en-US" dirty="0" smtClean="0"/>
              <a:t>a ‘bottom” called a Drag</a:t>
            </a:r>
          </a:p>
          <a:p>
            <a:pPr marL="285750" lvl="1">
              <a:spcBef>
                <a:spcPct val="40000"/>
              </a:spcBef>
              <a:buFont typeface="Wingdings" pitchFamily="2" charset="2"/>
              <a:buChar char="§"/>
            </a:pPr>
            <a:r>
              <a:rPr lang="en-US" sz="2800" b="1" dirty="0" smtClean="0"/>
              <a:t>Sand is dropped on pattern, shaken and compressed to remove air</a:t>
            </a:r>
          </a:p>
        </p:txBody>
      </p:sp>
      <p:sp>
        <p:nvSpPr>
          <p:cNvPr id="47108" name="Line 1028"/>
          <p:cNvSpPr>
            <a:spLocks noChangeShapeType="1"/>
          </p:cNvSpPr>
          <p:nvPr/>
        </p:nvSpPr>
        <p:spPr bwMode="auto">
          <a:xfrm>
            <a:off x="533400" y="990600"/>
            <a:ext cx="8229600" cy="0"/>
          </a:xfrm>
          <a:prstGeom prst="line">
            <a:avLst/>
          </a:prstGeom>
          <a:noFill/>
          <a:ln w="38100">
            <a:solidFill>
              <a:srgbClr val="033ED3"/>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1"/>
          <p:cNvGrpSpPr/>
          <p:nvPr/>
        </p:nvGrpSpPr>
        <p:grpSpPr>
          <a:xfrm>
            <a:off x="4917738" y="4140317"/>
            <a:ext cx="4067175" cy="2009460"/>
            <a:chOff x="2875981" y="4114800"/>
            <a:chExt cx="5229794" cy="2368614"/>
          </a:xfrm>
        </p:grpSpPr>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33800" y="4114800"/>
              <a:ext cx="4371975" cy="2368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16"/>
            <p:cNvSpPr txBox="1">
              <a:spLocks noChangeArrowheads="1"/>
            </p:cNvSpPr>
            <p:nvPr/>
          </p:nvSpPr>
          <p:spPr bwMode="auto">
            <a:xfrm>
              <a:off x="2895600" y="4473954"/>
              <a:ext cx="766549" cy="326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2000" dirty="0"/>
                <a:t>Cope</a:t>
              </a:r>
            </a:p>
          </p:txBody>
        </p:sp>
        <p:sp>
          <p:nvSpPr>
            <p:cNvPr id="7" name="Text Box 17"/>
            <p:cNvSpPr txBox="1">
              <a:spLocks noChangeArrowheads="1"/>
            </p:cNvSpPr>
            <p:nvPr/>
          </p:nvSpPr>
          <p:spPr bwMode="auto">
            <a:xfrm>
              <a:off x="2875981" y="5845554"/>
              <a:ext cx="862368" cy="326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2000" dirty="0"/>
                <a:t>Drag</a:t>
              </a:r>
            </a:p>
          </p:txBody>
        </p:sp>
        <p:cxnSp>
          <p:nvCxnSpPr>
            <p:cNvPr id="3" name="Straight Arrow Connector 2"/>
            <p:cNvCxnSpPr/>
            <p:nvPr/>
          </p:nvCxnSpPr>
          <p:spPr>
            <a:xfrm>
              <a:off x="3662149" y="4588255"/>
              <a:ext cx="376451"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662149" y="5959855"/>
              <a:ext cx="376451"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457201" y="4140317"/>
            <a:ext cx="3848986" cy="2111627"/>
          </a:xfrm>
          <a:prstGeom prst="rect">
            <a:avLst/>
          </a:prstGeom>
        </p:spPr>
      </p:pic>
    </p:spTree>
    <p:extLst>
      <p:ext uri="{BB962C8B-B14F-4D97-AF65-F5344CB8AC3E}">
        <p14:creationId xmlns:p14="http://schemas.microsoft.com/office/powerpoint/2010/main" val="3517778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normAutofit fontScale="90000"/>
          </a:bodyPr>
          <a:lstStyle/>
          <a:p>
            <a:pPr lvl="1" algn="ctr" rtl="0">
              <a:spcBef>
                <a:spcPct val="0"/>
              </a:spcBef>
            </a:pPr>
            <a:r>
              <a:rPr lang="en-US" sz="2800" b="1" dirty="0" smtClean="0"/>
              <a:t>Make a mold with sand in a flask</a:t>
            </a:r>
            <a:br>
              <a:rPr lang="en-US" sz="2800" b="1" dirty="0" smtClean="0"/>
            </a:br>
            <a:r>
              <a:rPr lang="en-US" sz="2800" b="1" dirty="0" smtClean="0"/>
              <a:t>Make a hole to pour metal in (sprue and runner)</a:t>
            </a:r>
            <a:endParaRPr lang="en-US" b="1" dirty="0"/>
          </a:p>
        </p:txBody>
      </p:sp>
      <p:pic>
        <p:nvPicPr>
          <p:cNvPr id="5" name="Picture 4" descr="Hemmeter 5.jpg"/>
          <p:cNvPicPr>
            <a:picLocks noChangeAspect="1"/>
          </p:cNvPicPr>
          <p:nvPr/>
        </p:nvPicPr>
        <p:blipFill>
          <a:blip r:embed="rId3" cstate="email"/>
          <a:stretch>
            <a:fillRect/>
          </a:stretch>
        </p:blipFill>
        <p:spPr>
          <a:xfrm>
            <a:off x="498269" y="3876634"/>
            <a:ext cx="3733800" cy="2489200"/>
          </a:xfrm>
          <a:prstGeom prst="rect">
            <a:avLst/>
          </a:prstGeom>
        </p:spPr>
      </p:pic>
      <p:pic>
        <p:nvPicPr>
          <p:cNvPr id="6" name="Picture 5" descr="Hemmeter 4.jpg"/>
          <p:cNvPicPr>
            <a:picLocks noChangeAspect="1"/>
          </p:cNvPicPr>
          <p:nvPr/>
        </p:nvPicPr>
        <p:blipFill>
          <a:blip r:embed="rId4" cstate="email"/>
          <a:stretch>
            <a:fillRect/>
          </a:stretch>
        </p:blipFill>
        <p:spPr>
          <a:xfrm>
            <a:off x="430976" y="1174997"/>
            <a:ext cx="3810000" cy="2540000"/>
          </a:xfrm>
          <a:prstGeom prst="rect">
            <a:avLst/>
          </a:prstGeom>
        </p:spPr>
      </p:pic>
      <p:pic>
        <p:nvPicPr>
          <p:cNvPr id="7" name="Picture 6" descr="Hemmeter 6.jpg"/>
          <p:cNvPicPr>
            <a:picLocks noChangeAspect="1"/>
          </p:cNvPicPr>
          <p:nvPr/>
        </p:nvPicPr>
        <p:blipFill>
          <a:blip r:embed="rId5" cstate="email"/>
          <a:stretch>
            <a:fillRect/>
          </a:stretch>
        </p:blipFill>
        <p:spPr>
          <a:xfrm>
            <a:off x="4344884" y="1124197"/>
            <a:ext cx="3962400" cy="2641600"/>
          </a:xfrm>
          <a:prstGeom prst="rect">
            <a:avLst/>
          </a:prstGeom>
        </p:spPr>
      </p:pic>
      <p:pic>
        <p:nvPicPr>
          <p:cNvPr id="8" name="Picture 7" descr="Hemmeter 2.jpg"/>
          <p:cNvPicPr>
            <a:picLocks noChangeAspect="1"/>
          </p:cNvPicPr>
          <p:nvPr/>
        </p:nvPicPr>
        <p:blipFill>
          <a:blip r:embed="rId6" cstate="email"/>
          <a:stretch>
            <a:fillRect/>
          </a:stretch>
        </p:blipFill>
        <p:spPr>
          <a:xfrm>
            <a:off x="4344884" y="3876634"/>
            <a:ext cx="3733800" cy="24892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Brian\Documents\AFS 2014-15\FIB\2015-03-24\715.JPG"/>
          <p:cNvPicPr/>
          <p:nvPr/>
        </p:nvPicPr>
        <p:blipFill>
          <a:blip r:embed="rId3" cstate="email"/>
          <a:srcRect/>
          <a:stretch>
            <a:fillRect/>
          </a:stretch>
        </p:blipFill>
        <p:spPr bwMode="auto">
          <a:xfrm>
            <a:off x="457200" y="914400"/>
            <a:ext cx="4038600" cy="3429000"/>
          </a:xfrm>
          <a:prstGeom prst="rect">
            <a:avLst/>
          </a:prstGeom>
          <a:noFill/>
          <a:ln w="25400">
            <a:solidFill>
              <a:schemeClr val="tx1"/>
            </a:solidFill>
            <a:miter lim="800000"/>
            <a:headEnd/>
            <a:tailEnd/>
          </a:ln>
        </p:spPr>
      </p:pic>
      <p:pic>
        <p:nvPicPr>
          <p:cNvPr id="8" name="Picture 7" descr="011.JPG"/>
          <p:cNvPicPr>
            <a:picLocks noChangeAspect="1"/>
          </p:cNvPicPr>
          <p:nvPr/>
        </p:nvPicPr>
        <p:blipFill>
          <a:blip r:embed="rId4" cstate="email"/>
          <a:stretch>
            <a:fillRect/>
          </a:stretch>
        </p:blipFill>
        <p:spPr>
          <a:xfrm>
            <a:off x="4724400" y="2438400"/>
            <a:ext cx="4165600" cy="3124200"/>
          </a:xfrm>
          <a:prstGeom prst="rect">
            <a:avLst/>
          </a:prstGeom>
          <a:ln w="25400">
            <a:solidFill>
              <a:schemeClr val="tx1"/>
            </a:solidFill>
          </a:ln>
        </p:spPr>
      </p:pic>
      <p:pic>
        <p:nvPicPr>
          <p:cNvPr id="9" name="Picture 5" descr="AFS_logo_SaginawValleyChapt"/>
          <p:cNvPicPr>
            <a:picLocks noChangeAspect="1" noChangeArrowheads="1"/>
          </p:cNvPicPr>
          <p:nvPr/>
        </p:nvPicPr>
        <p:blipFill>
          <a:blip r:embed="rId5" cstate="email"/>
          <a:srcRect/>
          <a:stretch>
            <a:fillRect/>
          </a:stretch>
        </p:blipFill>
        <p:spPr bwMode="auto">
          <a:xfrm>
            <a:off x="6858000" y="304800"/>
            <a:ext cx="1981200" cy="1927363"/>
          </a:xfrm>
          <a:prstGeom prst="rect">
            <a:avLst/>
          </a:prstGeom>
          <a:solidFill>
            <a:schemeClr val="bg1">
              <a:lumMod val="95000"/>
            </a:schemeClr>
          </a:solidFill>
          <a:ln w="25400">
            <a:solidFill>
              <a:schemeClr val="accent1"/>
            </a:solidFill>
            <a:miter lim="800000"/>
            <a:headEnd/>
            <a:tailEnd/>
          </a:ln>
        </p:spPr>
      </p:pic>
      <p:sp>
        <p:nvSpPr>
          <p:cNvPr id="10" name="Rectangle 2"/>
          <p:cNvSpPr txBox="1">
            <a:spLocks/>
          </p:cNvSpPr>
          <p:nvPr/>
        </p:nvSpPr>
        <p:spPr>
          <a:xfrm>
            <a:off x="457200" y="4572000"/>
            <a:ext cx="3962400" cy="762000"/>
          </a:xfrm>
          <a:prstGeom prst="rect">
            <a:avLst/>
          </a:prstGeom>
          <a:solidFill>
            <a:schemeClr val="bg1">
              <a:lumMod val="85000"/>
            </a:schemeClr>
          </a:solidFill>
          <a:ln w="15875">
            <a:solidFill>
              <a:schemeClr val="tx1"/>
            </a:solidFill>
          </a:ln>
        </p:spPr>
        <p:txBody>
          <a:bodyPr/>
          <a:lstStyle/>
          <a:p>
            <a:pPr marL="762000" marR="0" lvl="0" indent="-762000" algn="ctr" defTabSz="914400" rtl="0" eaLnBrk="1" fontAlgn="auto" latinLnBrk="0" hangingPunct="1">
              <a:lnSpc>
                <a:spcPct val="100000"/>
              </a:lnSpc>
              <a:spcBef>
                <a:spcPct val="0"/>
              </a:spcBef>
              <a:spcAft>
                <a:spcPts val="0"/>
              </a:spcAft>
              <a:buClrTx/>
              <a:buSzTx/>
              <a:buFontTx/>
              <a:buNone/>
              <a:tabLst/>
              <a:defRPr/>
            </a:pPr>
            <a:r>
              <a:rPr lang="en-US" sz="2400" dirty="0" smtClean="0">
                <a:latin typeface="+mj-lt"/>
                <a:ea typeface="+mj-ea"/>
                <a:cs typeface="+mj-cs"/>
              </a:rPr>
              <a:t>Patterns that are used to</a:t>
            </a:r>
          </a:p>
          <a:p>
            <a:pPr marL="762000" marR="0" lvl="0" indent="-762000" algn="ctr" defTabSz="914400" rtl="0" eaLnBrk="1" fontAlgn="auto" latinLnBrk="0" hangingPunct="1">
              <a:lnSpc>
                <a:spcPct val="100000"/>
              </a:lnSpc>
              <a:spcBef>
                <a:spcPct val="0"/>
              </a:spcBef>
              <a:spcAft>
                <a:spcPts val="0"/>
              </a:spcAft>
              <a:buClrTx/>
              <a:buSzTx/>
              <a:buFontTx/>
              <a:buNone/>
              <a:tabLst/>
              <a:defRPr/>
            </a:pPr>
            <a:r>
              <a:rPr lang="en-US" sz="2400" dirty="0" smtClean="0">
                <a:latin typeface="+mj-lt"/>
                <a:ea typeface="+mj-ea"/>
                <a:cs typeface="+mj-cs"/>
              </a:rPr>
              <a:t> make the castings</a:t>
            </a:r>
            <a:endParaRPr kumimoji="0" lang="en-US" sz="2400" b="0" i="0" u="none" strike="noStrike" kern="1200" cap="none" spc="0" normalizeH="0" baseline="0" noProof="0" dirty="0" smtClean="0">
              <a:ln>
                <a:noFill/>
              </a:ln>
              <a:effectLst/>
              <a:uLnTx/>
              <a:uFillTx/>
              <a:latin typeface="+mj-lt"/>
              <a:ea typeface="+mj-ea"/>
              <a:cs typeface="+mj-cs"/>
            </a:endParaRPr>
          </a:p>
        </p:txBody>
      </p:sp>
      <p:sp>
        <p:nvSpPr>
          <p:cNvPr id="11" name="Rectangle 2"/>
          <p:cNvSpPr txBox="1">
            <a:spLocks/>
          </p:cNvSpPr>
          <p:nvPr/>
        </p:nvSpPr>
        <p:spPr>
          <a:xfrm>
            <a:off x="4724400" y="5715000"/>
            <a:ext cx="4191000" cy="762000"/>
          </a:xfrm>
          <a:prstGeom prst="rect">
            <a:avLst/>
          </a:prstGeom>
          <a:solidFill>
            <a:schemeClr val="bg1">
              <a:lumMod val="85000"/>
            </a:schemeClr>
          </a:solidFill>
          <a:ln w="15875">
            <a:solidFill>
              <a:schemeClr val="tx1"/>
            </a:solidFill>
          </a:ln>
        </p:spPr>
        <p:txBody>
          <a:bodyPr/>
          <a:lstStyle/>
          <a:p>
            <a:pPr marL="762000" marR="0" lvl="0" indent="-762000" algn="ctr" defTabSz="914400" rtl="0" eaLnBrk="1" fontAlgn="auto" latinLnBrk="0" hangingPunct="1">
              <a:lnSpc>
                <a:spcPct val="100000"/>
              </a:lnSpc>
              <a:spcBef>
                <a:spcPct val="0"/>
              </a:spcBef>
              <a:spcAft>
                <a:spcPts val="0"/>
              </a:spcAft>
              <a:buClrTx/>
              <a:buSzTx/>
              <a:buFontTx/>
              <a:buNone/>
              <a:tabLst/>
              <a:defRPr/>
            </a:pPr>
            <a:r>
              <a:rPr lang="en-US" sz="2200" dirty="0" smtClean="0">
                <a:latin typeface="+mj-lt"/>
                <a:ea typeface="+mj-ea"/>
                <a:cs typeface="+mj-cs"/>
              </a:rPr>
              <a:t>Castings after </a:t>
            </a:r>
            <a:r>
              <a:rPr lang="en-US" sz="2200" dirty="0" err="1" smtClean="0">
                <a:latin typeface="+mj-lt"/>
                <a:ea typeface="+mj-ea"/>
                <a:cs typeface="+mj-cs"/>
              </a:rPr>
              <a:t>degated</a:t>
            </a:r>
            <a:r>
              <a:rPr lang="en-US" sz="2200" dirty="0" smtClean="0">
                <a:latin typeface="+mj-lt"/>
                <a:ea typeface="+mj-ea"/>
                <a:cs typeface="+mj-cs"/>
              </a:rPr>
              <a:t> and filed </a:t>
            </a:r>
          </a:p>
          <a:p>
            <a:pPr marL="762000" marR="0" lvl="0" indent="-762000" algn="ctr" defTabSz="914400" rtl="0" eaLnBrk="1" fontAlgn="auto" latinLnBrk="0" hangingPunct="1">
              <a:lnSpc>
                <a:spcPct val="100000"/>
              </a:lnSpc>
              <a:spcBef>
                <a:spcPct val="0"/>
              </a:spcBef>
              <a:spcAft>
                <a:spcPts val="0"/>
              </a:spcAft>
              <a:buClrTx/>
              <a:buSzTx/>
              <a:buFontTx/>
              <a:buNone/>
              <a:tabLst/>
              <a:defRPr/>
            </a:pPr>
            <a:r>
              <a:rPr lang="en-US" sz="2200" dirty="0" smtClean="0">
                <a:latin typeface="+mj-lt"/>
                <a:ea typeface="+mj-ea"/>
                <a:cs typeface="+mj-cs"/>
              </a:rPr>
              <a:t>that students can take home</a:t>
            </a:r>
            <a:endParaRPr kumimoji="0" lang="en-US" sz="2200" b="0" i="0" u="none" strike="noStrike" kern="1200" cap="none" spc="0" normalizeH="0" baseline="0" noProof="0" dirty="0" smtClean="0">
              <a:ln>
                <a:noFill/>
              </a:ln>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0" y="0"/>
            <a:ext cx="9144000" cy="990600"/>
          </a:xfrm>
        </p:spPr>
        <p:txBody>
          <a:bodyPr>
            <a:normAutofit/>
          </a:bodyPr>
          <a:lstStyle/>
          <a:p>
            <a:pPr eaLnBrk="0" fontAlgn="base" hangingPunct="0">
              <a:spcAft>
                <a:spcPct val="0"/>
              </a:spcAft>
            </a:pPr>
            <a:r>
              <a:rPr lang="en-US" sz="4000" b="1" dirty="0" smtClean="0">
                <a:solidFill>
                  <a:srgbClr val="033ED3"/>
                </a:solidFill>
              </a:rPr>
              <a:t>Sand </a:t>
            </a:r>
            <a:r>
              <a:rPr lang="en-US" sz="4000" b="1" dirty="0">
                <a:solidFill>
                  <a:srgbClr val="033ED3"/>
                </a:solidFill>
              </a:rPr>
              <a:t>Mold</a:t>
            </a:r>
          </a:p>
        </p:txBody>
      </p:sp>
      <p:sp>
        <p:nvSpPr>
          <p:cNvPr id="49155" name="Line 3"/>
          <p:cNvSpPr>
            <a:spLocks noChangeShapeType="1"/>
          </p:cNvSpPr>
          <p:nvPr/>
        </p:nvSpPr>
        <p:spPr bwMode="auto">
          <a:xfrm>
            <a:off x="533400" y="914400"/>
            <a:ext cx="8229600" cy="0"/>
          </a:xfrm>
          <a:prstGeom prst="line">
            <a:avLst/>
          </a:prstGeom>
          <a:noFill/>
          <a:ln w="38100">
            <a:solidFill>
              <a:srgbClr val="033ED3"/>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2"/>
          <p:cNvGrpSpPr/>
          <p:nvPr/>
        </p:nvGrpSpPr>
        <p:grpSpPr>
          <a:xfrm>
            <a:off x="762000" y="1303520"/>
            <a:ext cx="8096250" cy="4932180"/>
            <a:chOff x="762000" y="1303520"/>
            <a:chExt cx="8096250" cy="4932180"/>
          </a:xfrm>
        </p:grpSpPr>
        <p:grpSp>
          <p:nvGrpSpPr>
            <p:cNvPr id="3" name="Group 55"/>
            <p:cNvGrpSpPr/>
            <p:nvPr/>
          </p:nvGrpSpPr>
          <p:grpSpPr>
            <a:xfrm>
              <a:off x="1657646" y="2058196"/>
              <a:ext cx="5646738" cy="3506788"/>
              <a:chOff x="150571" y="95639"/>
              <a:chExt cx="5646738" cy="3506788"/>
            </a:xfrm>
          </p:grpSpPr>
          <p:pic>
            <p:nvPicPr>
              <p:cNvPr id="57" name="Picture 7" descr="Sand mold features clean"/>
              <p:cNvPicPr>
                <a:picLocks noChangeAspect="1" noChangeArrowheads="1"/>
              </p:cNvPicPr>
              <p:nvPr/>
            </p:nvPicPr>
            <p:blipFill>
              <a:blip r:embed="rId3" cstate="email">
                <a:extLst>
                  <a:ext uri="{28A0092B-C50C-407E-A947-70E740481C1C}">
                    <a14:useLocalDpi xmlns:a14="http://schemas.microsoft.com/office/drawing/2010/main" val="0"/>
                  </a:ext>
                </a:extLst>
              </a:blip>
              <a:srcRect l="14070" t="20311" r="15437"/>
              <a:stretch>
                <a:fillRect/>
              </a:stretch>
            </p:blipFill>
            <p:spPr bwMode="auto">
              <a:xfrm>
                <a:off x="150571" y="95639"/>
                <a:ext cx="5646738"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007171" y="451853"/>
                <a:ext cx="393964"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295713" y="451853"/>
                <a:ext cx="393964"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4"/>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p:blipFill>
            <p:spPr bwMode="auto">
              <a:xfrm rot="5400000">
                <a:off x="1183848" y="897092"/>
                <a:ext cx="249785" cy="552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Picture 5"/>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2782945" y="1113226"/>
                <a:ext cx="390525"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6"/>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r="-3"/>
              <a:stretch/>
            </p:blipFill>
            <p:spPr bwMode="auto">
              <a:xfrm rot="5400000">
                <a:off x="1281719" y="1113903"/>
                <a:ext cx="143977" cy="427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6"/>
              <p:cNvPicPr>
                <a:picLocks noChangeAspect="1" noChangeArrowheads="1"/>
              </p:cNvPicPr>
              <p:nvPr/>
            </p:nvPicPr>
            <p:blipFill rotWithShape="1">
              <a:blip r:embed="rId8" cstate="email">
                <a:extLst>
                  <a:ext uri="{28A0092B-C50C-407E-A947-70E740481C1C}">
                    <a14:useLocalDpi xmlns:a14="http://schemas.microsoft.com/office/drawing/2010/main" val="0"/>
                  </a:ext>
                </a:extLst>
              </a:blip>
              <a:srcRect r="-3"/>
              <a:stretch/>
            </p:blipFill>
            <p:spPr bwMode="auto">
              <a:xfrm rot="5400000">
                <a:off x="4181057" y="2140394"/>
                <a:ext cx="143980" cy="27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218390" y="1298362"/>
                <a:ext cx="433359" cy="733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617396" y="1255636"/>
                <a:ext cx="458604" cy="776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6" name="Straight Connector 65"/>
              <p:cNvCxnSpPr/>
              <p:nvPr/>
            </p:nvCxnSpPr>
            <p:spPr>
              <a:xfrm flipV="1">
                <a:off x="3124511" y="2187265"/>
                <a:ext cx="1265530" cy="1463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67" name="Picture 2"/>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1113477" y="1304680"/>
                <a:ext cx="390525"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67"/>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2547938" y="1314989"/>
                <a:ext cx="390525"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5"/>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1828799" y="423416"/>
                <a:ext cx="241404" cy="715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6"/>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2543674" y="411595"/>
                <a:ext cx="2667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 name="Picture 7"/>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2554195" y="2085796"/>
                <a:ext cx="695325"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8"/>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2546880" y="2022916"/>
                <a:ext cx="121920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3" name="Straight Connector 72"/>
              <p:cNvCxnSpPr/>
              <p:nvPr/>
            </p:nvCxnSpPr>
            <p:spPr>
              <a:xfrm flipV="1">
                <a:off x="2538374" y="2031784"/>
                <a:ext cx="1659033" cy="91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4" name="Picture 9"/>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1269202" y="2079883"/>
                <a:ext cx="2381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5" name="Straight Connector 74"/>
              <p:cNvCxnSpPr/>
              <p:nvPr/>
            </p:nvCxnSpPr>
            <p:spPr>
              <a:xfrm flipV="1">
                <a:off x="310468" y="2040941"/>
                <a:ext cx="1196859" cy="66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1507327" y="1411034"/>
                <a:ext cx="0" cy="107430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9191" name="Line 11"/>
            <p:cNvSpPr>
              <a:spLocks noChangeShapeType="1"/>
            </p:cNvSpPr>
            <p:nvPr/>
          </p:nvSpPr>
          <p:spPr bwMode="auto">
            <a:xfrm>
              <a:off x="5867400" y="1639888"/>
              <a:ext cx="0" cy="4572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93" name="Text Box 13"/>
            <p:cNvSpPr txBox="1">
              <a:spLocks noChangeArrowheads="1"/>
            </p:cNvSpPr>
            <p:nvPr/>
          </p:nvSpPr>
          <p:spPr bwMode="auto">
            <a:xfrm>
              <a:off x="3175823" y="130352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dirty="0"/>
                <a:t>Vent</a:t>
              </a:r>
            </a:p>
          </p:txBody>
        </p:sp>
        <p:sp>
          <p:nvSpPr>
            <p:cNvPr id="49194" name="Text Box 14"/>
            <p:cNvSpPr txBox="1">
              <a:spLocks noChangeArrowheads="1"/>
            </p:cNvSpPr>
            <p:nvPr/>
          </p:nvSpPr>
          <p:spPr bwMode="auto">
            <a:xfrm>
              <a:off x="5029200" y="1373188"/>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a:t>Pouring Basin (Cup)</a:t>
              </a:r>
            </a:p>
          </p:txBody>
        </p:sp>
        <p:grpSp>
          <p:nvGrpSpPr>
            <p:cNvPr id="4" name="Group 15"/>
            <p:cNvGrpSpPr>
              <a:grpSpLocks/>
            </p:cNvGrpSpPr>
            <p:nvPr/>
          </p:nvGrpSpPr>
          <p:grpSpPr bwMode="auto">
            <a:xfrm>
              <a:off x="762000" y="3125788"/>
              <a:ext cx="1828800" cy="1600200"/>
              <a:chOff x="432" y="2016"/>
              <a:chExt cx="1152" cy="1008"/>
            </a:xfrm>
          </p:grpSpPr>
          <p:sp>
            <p:nvSpPr>
              <p:cNvPr id="49185" name="Text Box 16"/>
              <p:cNvSpPr txBox="1">
                <a:spLocks noChangeArrowheads="1"/>
              </p:cNvSpPr>
              <p:nvPr/>
            </p:nvSpPr>
            <p:spPr bwMode="auto">
              <a:xfrm>
                <a:off x="432" y="2016"/>
                <a:ext cx="384"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dirty="0"/>
                  <a:t>Cope</a:t>
                </a:r>
              </a:p>
            </p:txBody>
          </p:sp>
          <p:sp>
            <p:nvSpPr>
              <p:cNvPr id="49186" name="Text Box 17"/>
              <p:cNvSpPr txBox="1">
                <a:spLocks noChangeArrowheads="1"/>
              </p:cNvSpPr>
              <p:nvPr/>
            </p:nvSpPr>
            <p:spPr bwMode="auto">
              <a:xfrm>
                <a:off x="432" y="2880"/>
                <a:ext cx="43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a:t>Drag</a:t>
                </a:r>
              </a:p>
            </p:txBody>
          </p:sp>
          <p:sp>
            <p:nvSpPr>
              <p:cNvPr id="49187" name="Line 18"/>
              <p:cNvSpPr>
                <a:spLocks noChangeShapeType="1"/>
              </p:cNvSpPr>
              <p:nvPr/>
            </p:nvSpPr>
            <p:spPr bwMode="auto">
              <a:xfrm>
                <a:off x="816" y="2112"/>
                <a:ext cx="768"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88" name="Line 19"/>
              <p:cNvSpPr>
                <a:spLocks noChangeShapeType="1"/>
              </p:cNvSpPr>
              <p:nvPr/>
            </p:nvSpPr>
            <p:spPr bwMode="auto">
              <a:xfrm>
                <a:off x="768" y="2976"/>
                <a:ext cx="768"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9177" name="Text Box 21"/>
            <p:cNvSpPr txBox="1">
              <a:spLocks noChangeArrowheads="1"/>
            </p:cNvSpPr>
            <p:nvPr/>
          </p:nvSpPr>
          <p:spPr bwMode="auto">
            <a:xfrm>
              <a:off x="7620000" y="4838703"/>
              <a:ext cx="990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dirty="0"/>
                <a:t>Sand</a:t>
              </a:r>
            </a:p>
          </p:txBody>
        </p:sp>
        <p:sp>
          <p:nvSpPr>
            <p:cNvPr id="49178" name="Text Box 22"/>
            <p:cNvSpPr txBox="1">
              <a:spLocks noChangeArrowheads="1"/>
            </p:cNvSpPr>
            <p:nvPr/>
          </p:nvSpPr>
          <p:spPr bwMode="auto">
            <a:xfrm>
              <a:off x="7739063" y="2705102"/>
              <a:ext cx="990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dirty="0"/>
                <a:t>Flask</a:t>
              </a:r>
            </a:p>
          </p:txBody>
        </p:sp>
        <p:sp>
          <p:nvSpPr>
            <p:cNvPr id="49179" name="Text Box 23"/>
            <p:cNvSpPr txBox="1">
              <a:spLocks noChangeArrowheads="1"/>
            </p:cNvSpPr>
            <p:nvPr/>
          </p:nvSpPr>
          <p:spPr bwMode="auto">
            <a:xfrm>
              <a:off x="4030190" y="1620446"/>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dirty="0"/>
                <a:t>Sand</a:t>
              </a:r>
            </a:p>
          </p:txBody>
        </p:sp>
        <p:sp>
          <p:nvSpPr>
            <p:cNvPr id="49180" name="Text Box 24"/>
            <p:cNvSpPr txBox="1">
              <a:spLocks noChangeArrowheads="1"/>
            </p:cNvSpPr>
            <p:nvPr/>
          </p:nvSpPr>
          <p:spPr bwMode="auto">
            <a:xfrm>
              <a:off x="7715250" y="3811590"/>
              <a:ext cx="1143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dirty="0"/>
                <a:t>Parting Line</a:t>
              </a:r>
            </a:p>
          </p:txBody>
        </p:sp>
        <p:sp>
          <p:nvSpPr>
            <p:cNvPr id="49183" name="Line 27"/>
            <p:cNvSpPr>
              <a:spLocks noChangeShapeType="1"/>
            </p:cNvSpPr>
            <p:nvPr/>
          </p:nvSpPr>
          <p:spPr bwMode="auto">
            <a:xfrm flipH="1">
              <a:off x="7391400" y="4040190"/>
              <a:ext cx="14478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81" name="Line 25"/>
            <p:cNvSpPr>
              <a:spLocks noChangeShapeType="1"/>
            </p:cNvSpPr>
            <p:nvPr/>
          </p:nvSpPr>
          <p:spPr bwMode="auto">
            <a:xfrm flipH="1">
              <a:off x="7010400" y="2820989"/>
              <a:ext cx="6858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82" name="Line 26"/>
            <p:cNvSpPr>
              <a:spLocks noChangeShapeType="1"/>
            </p:cNvSpPr>
            <p:nvPr/>
          </p:nvSpPr>
          <p:spPr bwMode="auto">
            <a:xfrm flipH="1">
              <a:off x="6403975" y="4945065"/>
              <a:ext cx="114300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84" name="Line 28"/>
            <p:cNvSpPr>
              <a:spLocks noChangeShapeType="1"/>
            </p:cNvSpPr>
            <p:nvPr/>
          </p:nvSpPr>
          <p:spPr bwMode="auto">
            <a:xfrm flipH="1">
              <a:off x="3457575" y="1604168"/>
              <a:ext cx="0" cy="7381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62" name="Text Box 33"/>
            <p:cNvSpPr txBox="1">
              <a:spLocks noChangeArrowheads="1"/>
            </p:cNvSpPr>
            <p:nvPr/>
          </p:nvSpPr>
          <p:spPr bwMode="auto">
            <a:xfrm>
              <a:off x="4876800" y="4876801"/>
              <a:ext cx="762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a:t>Runner</a:t>
              </a:r>
            </a:p>
          </p:txBody>
        </p:sp>
        <p:sp>
          <p:nvSpPr>
            <p:cNvPr id="49163" name="Text Box 34"/>
            <p:cNvSpPr txBox="1">
              <a:spLocks noChangeArrowheads="1"/>
            </p:cNvSpPr>
            <p:nvPr/>
          </p:nvSpPr>
          <p:spPr bwMode="auto">
            <a:xfrm>
              <a:off x="6172200" y="3048001"/>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r>
                <a:rPr lang="en-US" sz="1600" dirty="0"/>
                <a:t>Sprue</a:t>
              </a:r>
            </a:p>
          </p:txBody>
        </p:sp>
        <p:sp>
          <p:nvSpPr>
            <p:cNvPr id="49165" name="Text Box 36"/>
            <p:cNvSpPr txBox="1">
              <a:spLocks noChangeArrowheads="1"/>
            </p:cNvSpPr>
            <p:nvPr/>
          </p:nvSpPr>
          <p:spPr bwMode="auto">
            <a:xfrm>
              <a:off x="3043687" y="5715000"/>
              <a:ext cx="8096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r>
                <a:rPr lang="en-US" sz="1600" dirty="0" smtClean="0"/>
                <a:t>Pattern</a:t>
              </a:r>
            </a:p>
            <a:p>
              <a:r>
                <a:rPr lang="en-US" sz="1600" dirty="0" smtClean="0"/>
                <a:t> Shape</a:t>
              </a:r>
              <a:endParaRPr lang="en-US" sz="1600" dirty="0"/>
            </a:p>
          </p:txBody>
        </p:sp>
        <p:sp>
          <p:nvSpPr>
            <p:cNvPr id="49167" name="Line 38"/>
            <p:cNvSpPr>
              <a:spLocks noChangeShapeType="1"/>
            </p:cNvSpPr>
            <p:nvPr/>
          </p:nvSpPr>
          <p:spPr bwMode="auto">
            <a:xfrm flipH="1">
              <a:off x="5943600" y="3276601"/>
              <a:ext cx="381000" cy="1524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70" name="Line 41"/>
            <p:cNvSpPr>
              <a:spLocks noChangeShapeType="1"/>
            </p:cNvSpPr>
            <p:nvPr/>
          </p:nvSpPr>
          <p:spPr bwMode="auto">
            <a:xfrm flipV="1">
              <a:off x="5105400" y="4114801"/>
              <a:ext cx="0" cy="7620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72" name="Line 43"/>
            <p:cNvSpPr>
              <a:spLocks noChangeShapeType="1"/>
            </p:cNvSpPr>
            <p:nvPr/>
          </p:nvSpPr>
          <p:spPr bwMode="auto">
            <a:xfrm flipV="1">
              <a:off x="3448499" y="4195023"/>
              <a:ext cx="32124" cy="148188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7" name="Line 28"/>
            <p:cNvSpPr>
              <a:spLocks noChangeShapeType="1"/>
            </p:cNvSpPr>
            <p:nvPr/>
          </p:nvSpPr>
          <p:spPr bwMode="auto">
            <a:xfrm flipH="1">
              <a:off x="4317449" y="1894016"/>
              <a:ext cx="0" cy="7381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1782681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3"/>
          <p:cNvSpPr>
            <a:spLocks noGrp="1" noChangeArrowheads="1"/>
          </p:cNvSpPr>
          <p:nvPr>
            <p:ph type="body" sz="half" idx="1"/>
          </p:nvPr>
        </p:nvSpPr>
        <p:spPr>
          <a:xfrm>
            <a:off x="838200" y="1219200"/>
            <a:ext cx="8001000" cy="690358"/>
          </a:xfrm>
        </p:spPr>
        <p:txBody>
          <a:bodyPr/>
          <a:lstStyle/>
          <a:p>
            <a:pPr>
              <a:buFont typeface="Wingdings" pitchFamily="2" charset="2"/>
              <a:buNone/>
            </a:pPr>
            <a:r>
              <a:rPr lang="en-US" dirty="0" smtClean="0"/>
              <a:t>Pour molten metal into flask to make the casting</a:t>
            </a:r>
          </a:p>
        </p:txBody>
      </p:sp>
      <p:sp>
        <p:nvSpPr>
          <p:cNvPr id="166916" name="Line 5"/>
          <p:cNvSpPr>
            <a:spLocks noChangeShapeType="1"/>
          </p:cNvSpPr>
          <p:nvPr/>
        </p:nvSpPr>
        <p:spPr bwMode="auto">
          <a:xfrm>
            <a:off x="609600" y="1219200"/>
            <a:ext cx="8229600" cy="0"/>
          </a:xfrm>
          <a:prstGeom prst="line">
            <a:avLst/>
          </a:prstGeom>
          <a:noFill/>
          <a:ln w="38100">
            <a:solidFill>
              <a:srgbClr val="033ED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6917" name="Rectangle 7"/>
          <p:cNvSpPr>
            <a:spLocks noGrp="1" noChangeArrowheads="1"/>
          </p:cNvSpPr>
          <p:nvPr>
            <p:ph type="title"/>
          </p:nvPr>
        </p:nvSpPr>
        <p:spPr>
          <a:xfrm>
            <a:off x="838200" y="381000"/>
            <a:ext cx="7772400" cy="762000"/>
          </a:xfrm>
          <a:noFill/>
        </p:spPr>
        <p:txBody>
          <a:bodyPr>
            <a:normAutofit/>
          </a:bodyPr>
          <a:lstStyle/>
          <a:p>
            <a:pPr eaLnBrk="0" fontAlgn="base" hangingPunct="0">
              <a:spcAft>
                <a:spcPct val="0"/>
              </a:spcAft>
            </a:pPr>
            <a:r>
              <a:rPr lang="en-US" sz="4000" b="1" dirty="0">
                <a:solidFill>
                  <a:srgbClr val="033ED3"/>
                </a:solidFill>
              </a:rPr>
              <a:t>Pour Molten Metal</a:t>
            </a:r>
          </a:p>
        </p:txBody>
      </p:sp>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8600" y="2346263"/>
            <a:ext cx="4267200" cy="2844800"/>
          </a:xfrm>
          <a:prstGeom prst="rect">
            <a:avLst/>
          </a:prstGeom>
        </p:spPr>
      </p:pic>
      <p:grpSp>
        <p:nvGrpSpPr>
          <p:cNvPr id="3" name="Group 37"/>
          <p:cNvGrpSpPr/>
          <p:nvPr/>
        </p:nvGrpSpPr>
        <p:grpSpPr>
          <a:xfrm>
            <a:off x="4776467" y="2005744"/>
            <a:ext cx="3998793" cy="3525838"/>
            <a:chOff x="1865193" y="709573"/>
            <a:chExt cx="4419600" cy="4059238"/>
          </a:xfrm>
        </p:grpSpPr>
        <p:pic>
          <p:nvPicPr>
            <p:cNvPr id="39" name="Picture 24" descr="LF mold pour graphic"/>
            <p:cNvPicPr>
              <a:picLocks noChangeAspect="1" noChangeArrowheads="1"/>
            </p:cNvPicPr>
            <p:nvPr/>
          </p:nvPicPr>
          <p:blipFill>
            <a:blip r:embed="rId4" cstate="email">
              <a:extLst>
                <a:ext uri="{28A0092B-C50C-407E-A947-70E740481C1C}">
                  <a14:useLocalDpi xmlns:a14="http://schemas.microsoft.com/office/drawing/2010/main" val="0"/>
                </a:ext>
              </a:extLst>
            </a:blip>
            <a:srcRect r="27374" b="9879"/>
            <a:stretch>
              <a:fillRect/>
            </a:stretch>
          </p:blipFill>
          <p:spPr bwMode="auto">
            <a:xfrm>
              <a:off x="1865193" y="709573"/>
              <a:ext cx="3179763"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 Box 25"/>
            <p:cNvSpPr txBox="1">
              <a:spLocks noChangeArrowheads="1"/>
            </p:cNvSpPr>
            <p:nvPr/>
          </p:nvSpPr>
          <p:spPr bwMode="auto">
            <a:xfrm>
              <a:off x="2779593" y="1242973"/>
              <a:ext cx="533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spcBef>
                  <a:spcPct val="50000"/>
                </a:spcBef>
              </a:pPr>
              <a:r>
                <a:rPr lang="en-US" sz="1600"/>
                <a:t>Flask</a:t>
              </a:r>
            </a:p>
          </p:txBody>
        </p:sp>
        <p:sp>
          <p:nvSpPr>
            <p:cNvPr id="41" name="Text Box 26"/>
            <p:cNvSpPr txBox="1">
              <a:spLocks noChangeArrowheads="1"/>
            </p:cNvSpPr>
            <p:nvPr/>
          </p:nvSpPr>
          <p:spPr bwMode="auto">
            <a:xfrm>
              <a:off x="2031881" y="4464011"/>
              <a:ext cx="15859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spcBef>
                  <a:spcPct val="50000"/>
                </a:spcBef>
              </a:pPr>
              <a:r>
                <a:rPr lang="en-US" sz="1600" dirty="0" smtClean="0"/>
                <a:t>Compacted Sand</a:t>
              </a:r>
              <a:endParaRPr lang="en-US" sz="1600" dirty="0"/>
            </a:p>
          </p:txBody>
        </p:sp>
        <p:sp>
          <p:nvSpPr>
            <p:cNvPr id="42" name="Text Box 27"/>
            <p:cNvSpPr txBox="1">
              <a:spLocks noChangeArrowheads="1"/>
            </p:cNvSpPr>
            <p:nvPr/>
          </p:nvSpPr>
          <p:spPr bwMode="auto">
            <a:xfrm>
              <a:off x="4989393" y="2843173"/>
              <a:ext cx="1295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spcBef>
                  <a:spcPct val="50000"/>
                </a:spcBef>
              </a:pPr>
              <a:r>
                <a:rPr lang="en-US" sz="1600"/>
                <a:t>Pouring Basin</a:t>
              </a:r>
            </a:p>
          </p:txBody>
        </p:sp>
        <p:sp>
          <p:nvSpPr>
            <p:cNvPr id="43" name="Text Box 28"/>
            <p:cNvSpPr txBox="1">
              <a:spLocks noChangeArrowheads="1"/>
            </p:cNvSpPr>
            <p:nvPr/>
          </p:nvSpPr>
          <p:spPr bwMode="auto">
            <a:xfrm>
              <a:off x="5065593" y="2081173"/>
              <a:ext cx="838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spcBef>
                  <a:spcPct val="50000"/>
                </a:spcBef>
              </a:pPr>
              <a:r>
                <a:rPr lang="en-US" sz="1600"/>
                <a:t>Pouring</a:t>
              </a:r>
            </a:p>
          </p:txBody>
        </p:sp>
        <p:sp>
          <p:nvSpPr>
            <p:cNvPr id="44" name="Text Box 29"/>
            <p:cNvSpPr txBox="1">
              <a:spLocks noChangeArrowheads="1"/>
            </p:cNvSpPr>
            <p:nvPr/>
          </p:nvSpPr>
          <p:spPr bwMode="auto">
            <a:xfrm>
              <a:off x="3984506" y="4389398"/>
              <a:ext cx="2085975"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lstStyle>
              <a:lvl1pPr>
                <a:defRPr sz="3200">
                  <a:solidFill>
                    <a:schemeClr val="tx1"/>
                  </a:solidFill>
                  <a:latin typeface="Arial" charset="0"/>
                </a:defRPr>
              </a:lvl1pPr>
              <a:lvl2pPr marL="742950" indent="-285750">
                <a:defRPr sz="3200">
                  <a:solidFill>
                    <a:schemeClr val="tx1"/>
                  </a:solidFill>
                  <a:latin typeface="Arial" charset="0"/>
                </a:defRPr>
              </a:lvl2pPr>
              <a:lvl3pPr marL="1143000" indent="-228600">
                <a:defRPr sz="3200">
                  <a:solidFill>
                    <a:schemeClr val="tx1"/>
                  </a:solidFill>
                  <a:latin typeface="Arial" charset="0"/>
                </a:defRPr>
              </a:lvl3pPr>
              <a:lvl4pPr marL="1600200" indent="-228600">
                <a:defRPr sz="3200">
                  <a:solidFill>
                    <a:schemeClr val="tx1"/>
                  </a:solidFill>
                  <a:latin typeface="Arial" charset="0"/>
                </a:defRPr>
              </a:lvl4pPr>
              <a:lvl5pPr marL="2057400" indent="-228600">
                <a:defRPr sz="3200">
                  <a:solidFill>
                    <a:schemeClr val="tx1"/>
                  </a:solidFill>
                  <a:latin typeface="Arial" charset="0"/>
                </a:defRPr>
              </a:lvl5pPr>
              <a:lvl6pPr marL="2514600" indent="-228600" algn="ctr" eaLnBrk="0" fontAlgn="base" hangingPunct="0">
                <a:spcBef>
                  <a:spcPct val="0"/>
                </a:spcBef>
                <a:spcAft>
                  <a:spcPct val="0"/>
                </a:spcAft>
                <a:defRPr sz="3200">
                  <a:solidFill>
                    <a:schemeClr val="tx1"/>
                  </a:solidFill>
                  <a:latin typeface="Arial" charset="0"/>
                </a:defRPr>
              </a:lvl6pPr>
              <a:lvl7pPr marL="2971800" indent="-228600" algn="ctr" eaLnBrk="0" fontAlgn="base" hangingPunct="0">
                <a:spcBef>
                  <a:spcPct val="0"/>
                </a:spcBef>
                <a:spcAft>
                  <a:spcPct val="0"/>
                </a:spcAft>
                <a:defRPr sz="3200">
                  <a:solidFill>
                    <a:schemeClr val="tx1"/>
                  </a:solidFill>
                  <a:latin typeface="Arial" charset="0"/>
                </a:defRPr>
              </a:lvl7pPr>
              <a:lvl8pPr marL="3429000" indent="-228600" algn="ctr" eaLnBrk="0" fontAlgn="base" hangingPunct="0">
                <a:spcBef>
                  <a:spcPct val="0"/>
                </a:spcBef>
                <a:spcAft>
                  <a:spcPct val="0"/>
                </a:spcAft>
                <a:defRPr sz="3200">
                  <a:solidFill>
                    <a:schemeClr val="tx1"/>
                  </a:solidFill>
                  <a:latin typeface="Arial" charset="0"/>
                </a:defRPr>
              </a:lvl8pPr>
              <a:lvl9pPr marL="3886200" indent="-228600" algn="ctr" eaLnBrk="0" fontAlgn="base" hangingPunct="0">
                <a:spcBef>
                  <a:spcPct val="0"/>
                </a:spcBef>
                <a:spcAft>
                  <a:spcPct val="0"/>
                </a:spcAft>
                <a:defRPr sz="3200">
                  <a:solidFill>
                    <a:schemeClr val="tx1"/>
                  </a:solidFill>
                  <a:latin typeface="Arial" charset="0"/>
                </a:defRPr>
              </a:lvl9pPr>
            </a:lstStyle>
            <a:p>
              <a:pPr algn="l">
                <a:spcBef>
                  <a:spcPct val="50000"/>
                </a:spcBef>
              </a:pPr>
              <a:r>
                <a:rPr lang="en-US" sz="1600" dirty="0" smtClean="0"/>
                <a:t>Pattern shape in sand</a:t>
              </a:r>
              <a:endParaRPr lang="en-US" sz="1600" dirty="0"/>
            </a:p>
          </p:txBody>
        </p:sp>
        <p:sp>
          <p:nvSpPr>
            <p:cNvPr id="45" name="Line 31"/>
            <p:cNvSpPr>
              <a:spLocks noChangeShapeType="1"/>
            </p:cNvSpPr>
            <p:nvPr/>
          </p:nvSpPr>
          <p:spPr bwMode="auto">
            <a:xfrm flipH="1" flipV="1">
              <a:off x="4608393" y="1776373"/>
              <a:ext cx="457200" cy="4572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 name="Line 32"/>
            <p:cNvSpPr>
              <a:spLocks noChangeShapeType="1"/>
            </p:cNvSpPr>
            <p:nvPr/>
          </p:nvSpPr>
          <p:spPr bwMode="auto">
            <a:xfrm flipH="1" flipV="1">
              <a:off x="3617793" y="2462173"/>
              <a:ext cx="1371600" cy="4572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 name="Line 35"/>
            <p:cNvSpPr>
              <a:spLocks noChangeShapeType="1"/>
            </p:cNvSpPr>
            <p:nvPr/>
          </p:nvSpPr>
          <p:spPr bwMode="auto">
            <a:xfrm flipH="1">
              <a:off x="2550993" y="1471573"/>
              <a:ext cx="228600" cy="6858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48"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122052" y="2890125"/>
              <a:ext cx="252444" cy="847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643971" y="2890124"/>
              <a:ext cx="252444" cy="847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382244" y="2794759"/>
              <a:ext cx="262692" cy="881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3"/>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453033" y="2539191"/>
              <a:ext cx="56303"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51"/>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066095" y="2753381"/>
              <a:ext cx="457200" cy="1135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3"/>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flipH="1">
              <a:off x="3434798" y="2753381"/>
              <a:ext cx="420275" cy="113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4"/>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3865182" y="2847206"/>
              <a:ext cx="184291" cy="121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icture 5"/>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2946280" y="2809977"/>
              <a:ext cx="145571" cy="1289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 name="Line 36"/>
            <p:cNvSpPr>
              <a:spLocks noChangeShapeType="1"/>
            </p:cNvSpPr>
            <p:nvPr/>
          </p:nvSpPr>
          <p:spPr bwMode="auto">
            <a:xfrm flipH="1" flipV="1">
              <a:off x="3644935" y="4099603"/>
              <a:ext cx="326866" cy="36440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57" name="Picture 6"/>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3003021" y="2919373"/>
              <a:ext cx="3714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 name="Picture 8"/>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3563090" y="2913283"/>
              <a:ext cx="36195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Picture 2"/>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3107796" y="2753381"/>
              <a:ext cx="32700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3"/>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3495316" y="2753381"/>
              <a:ext cx="2667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Picture 4"/>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3752691" y="2807609"/>
              <a:ext cx="2667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Oval 61"/>
            <p:cNvSpPr/>
            <p:nvPr/>
          </p:nvSpPr>
          <p:spPr>
            <a:xfrm>
              <a:off x="3059674" y="3457634"/>
              <a:ext cx="280233" cy="238781"/>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3081938" y="3007763"/>
              <a:ext cx="280233" cy="238781"/>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3608304" y="3033673"/>
              <a:ext cx="280233" cy="238781"/>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3596021" y="3454790"/>
              <a:ext cx="280233" cy="238781"/>
            </a:xfrm>
            <a:prstGeom prst="ellipse">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3441941" y="2753381"/>
              <a:ext cx="67395" cy="560283"/>
            </a:xfrm>
            <a:prstGeom prst="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rot="2503510">
              <a:off x="3281888" y="3324179"/>
              <a:ext cx="401558" cy="45719"/>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p:cNvSpPr/>
            <p:nvPr/>
          </p:nvSpPr>
          <p:spPr>
            <a:xfrm rot="8641358">
              <a:off x="3263364" y="3324178"/>
              <a:ext cx="401558" cy="45719"/>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Picture 2"/>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2832581" y="3729737"/>
              <a:ext cx="21907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3"/>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3081938" y="3699613"/>
              <a:ext cx="235664" cy="36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 name="Picture 4"/>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3888537" y="3597743"/>
              <a:ext cx="21907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5"/>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3766716" y="3669582"/>
              <a:ext cx="219075"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 name="Picture 6"/>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3271297" y="3727471"/>
              <a:ext cx="16192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 name="Picture 7"/>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3604791" y="3700830"/>
              <a:ext cx="16192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 name="Picture 8"/>
            <p:cNvPicPr>
              <a:picLocks noChangeAspect="1" noChangeArrowheads="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3388784" y="3673942"/>
              <a:ext cx="16192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6" name="Straight Connector 75"/>
            <p:cNvCxnSpPr/>
            <p:nvPr/>
          </p:nvCxnSpPr>
          <p:spPr>
            <a:xfrm>
              <a:off x="2133600" y="3321591"/>
              <a:ext cx="645993" cy="28362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4162567" y="3207224"/>
              <a:ext cx="607326" cy="32754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Line 34"/>
            <p:cNvSpPr>
              <a:spLocks noChangeShapeType="1"/>
            </p:cNvSpPr>
            <p:nvPr/>
          </p:nvSpPr>
          <p:spPr bwMode="auto">
            <a:xfrm flipH="1" flipV="1">
              <a:off x="3008193" y="4062373"/>
              <a:ext cx="76200" cy="42703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1067843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86600" cy="1143000"/>
          </a:xfrm>
        </p:spPr>
        <p:txBody>
          <a:bodyPr>
            <a:normAutofit fontScale="90000"/>
          </a:bodyPr>
          <a:lstStyle/>
          <a:p>
            <a:pPr marL="1146175" lvl="1" indent="-514350" algn="ctr">
              <a:spcBef>
                <a:spcPct val="30000"/>
              </a:spcBef>
            </a:pPr>
            <a:r>
              <a:rPr lang="en-US" sz="2800" b="1" dirty="0" smtClean="0"/>
              <a:t>Melt some scrap metal</a:t>
            </a:r>
            <a:br>
              <a:rPr lang="en-US" sz="2800" b="1" dirty="0" smtClean="0"/>
            </a:br>
            <a:r>
              <a:rPr lang="en-US" sz="2800" b="1" dirty="0" smtClean="0"/>
              <a:t>Pour in Tin metal</a:t>
            </a:r>
            <a:br>
              <a:rPr lang="en-US" sz="2800" b="1" dirty="0" smtClean="0"/>
            </a:br>
            <a:endParaRPr lang="en-US" b="1" dirty="0"/>
          </a:p>
        </p:txBody>
      </p:sp>
      <p:pic>
        <p:nvPicPr>
          <p:cNvPr id="3" name="Picture 2" descr="Hemmeter 7.jpg"/>
          <p:cNvPicPr>
            <a:picLocks noChangeAspect="1"/>
          </p:cNvPicPr>
          <p:nvPr/>
        </p:nvPicPr>
        <p:blipFill>
          <a:blip r:embed="rId3" cstate="email"/>
          <a:stretch>
            <a:fillRect/>
          </a:stretch>
        </p:blipFill>
        <p:spPr>
          <a:xfrm>
            <a:off x="228600" y="1371600"/>
            <a:ext cx="4419600" cy="2946400"/>
          </a:xfrm>
          <a:prstGeom prst="rect">
            <a:avLst/>
          </a:prstGeom>
        </p:spPr>
      </p:pic>
      <p:pic>
        <p:nvPicPr>
          <p:cNvPr id="4" name="Picture 3" descr="Pouring mold.jpg"/>
          <p:cNvPicPr>
            <a:picLocks noChangeAspect="1"/>
          </p:cNvPicPr>
          <p:nvPr/>
        </p:nvPicPr>
        <p:blipFill>
          <a:blip r:embed="rId4" cstate="email"/>
          <a:stretch>
            <a:fillRect/>
          </a:stretch>
        </p:blipFill>
        <p:spPr>
          <a:xfrm>
            <a:off x="4648200" y="3352800"/>
            <a:ext cx="4229100" cy="28194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Image Detail"/>
          <p:cNvPicPr>
            <a:picLocks noChangeAspect="1" noChangeArrowheads="1"/>
          </p:cNvPicPr>
          <p:nvPr/>
        </p:nvPicPr>
        <p:blipFill>
          <a:blip r:embed="rId3" cstate="email"/>
          <a:srcRect/>
          <a:stretch>
            <a:fillRect/>
          </a:stretch>
        </p:blipFill>
        <p:spPr bwMode="auto">
          <a:xfrm>
            <a:off x="0" y="0"/>
            <a:ext cx="9372600" cy="7234238"/>
          </a:xfrm>
          <a:prstGeom prst="rect">
            <a:avLst/>
          </a:prstGeom>
          <a:noFill/>
        </p:spPr>
      </p:pic>
      <p:sp>
        <p:nvSpPr>
          <p:cNvPr id="177155" name="Line 3"/>
          <p:cNvSpPr>
            <a:spLocks noChangeShapeType="1"/>
          </p:cNvSpPr>
          <p:nvPr/>
        </p:nvSpPr>
        <p:spPr bwMode="auto">
          <a:xfrm flipH="1" flipV="1">
            <a:off x="6553200" y="3276600"/>
            <a:ext cx="914400" cy="914400"/>
          </a:xfrm>
          <a:prstGeom prst="line">
            <a:avLst/>
          </a:prstGeom>
          <a:noFill/>
          <a:ln w="9525">
            <a:solidFill>
              <a:schemeClr val="tx1"/>
            </a:solidFill>
            <a:round/>
            <a:headEnd/>
            <a:tailEnd type="triangle" w="med" len="med"/>
          </a:ln>
          <a:effectLst>
            <a:prstShdw prst="shdw17" dist="17961" dir="2700000">
              <a:schemeClr val="tx1">
                <a:gamma/>
                <a:shade val="60000"/>
                <a:invGamma/>
              </a:schemeClr>
            </a:prstShdw>
          </a:effectLst>
        </p:spPr>
        <p:txBody>
          <a:bodyPr/>
          <a:lstStyle/>
          <a:p>
            <a:endParaRPr lang="en-US"/>
          </a:p>
        </p:txBody>
      </p:sp>
      <p:sp>
        <p:nvSpPr>
          <p:cNvPr id="177157" name="Line 5"/>
          <p:cNvSpPr>
            <a:spLocks noChangeShapeType="1"/>
          </p:cNvSpPr>
          <p:nvPr/>
        </p:nvSpPr>
        <p:spPr bwMode="auto">
          <a:xfrm flipH="1">
            <a:off x="7543800" y="685800"/>
            <a:ext cx="228600" cy="762000"/>
          </a:xfrm>
          <a:prstGeom prst="line">
            <a:avLst/>
          </a:prstGeom>
          <a:noFill/>
          <a:ln w="9525">
            <a:solidFill>
              <a:schemeClr val="tx1"/>
            </a:solidFill>
            <a:round/>
            <a:headEnd/>
            <a:tailEnd type="triangle" w="med" len="med"/>
          </a:ln>
          <a:effectLst>
            <a:prstShdw prst="shdw17" dist="17961" dir="2700000">
              <a:schemeClr val="tx1">
                <a:gamma/>
                <a:shade val="60000"/>
                <a:invGamma/>
              </a:schemeClr>
            </a:prstShdw>
          </a:effectLst>
        </p:spPr>
        <p:txBody>
          <a:bodyPr/>
          <a:lstStyle/>
          <a:p>
            <a:endParaRPr lang="en-US"/>
          </a:p>
        </p:txBody>
      </p:sp>
      <p:sp>
        <p:nvSpPr>
          <p:cNvPr id="177162" name="Line 10"/>
          <p:cNvSpPr>
            <a:spLocks noChangeShapeType="1"/>
          </p:cNvSpPr>
          <p:nvPr/>
        </p:nvSpPr>
        <p:spPr bwMode="auto">
          <a:xfrm flipV="1">
            <a:off x="762000" y="3276600"/>
            <a:ext cx="1219200" cy="2438400"/>
          </a:xfrm>
          <a:prstGeom prst="line">
            <a:avLst/>
          </a:prstGeom>
          <a:noFill/>
          <a:ln w="9525">
            <a:solidFill>
              <a:schemeClr val="tx1"/>
            </a:solidFill>
            <a:round/>
            <a:headEnd/>
            <a:tailEnd type="triangle" w="med" len="med"/>
          </a:ln>
          <a:effectLst>
            <a:prstShdw prst="shdw17" dist="17961" dir="2700000">
              <a:schemeClr val="tx1">
                <a:gamma/>
                <a:shade val="60000"/>
                <a:invGamma/>
              </a:schemeClr>
            </a:prstShdw>
          </a:effectLst>
        </p:spPr>
        <p:txBody>
          <a:bodyPr/>
          <a:lstStyle/>
          <a:p>
            <a:endParaRPr lang="en-US"/>
          </a:p>
        </p:txBody>
      </p:sp>
      <p:sp>
        <p:nvSpPr>
          <p:cNvPr id="177163" name="Line 11"/>
          <p:cNvSpPr>
            <a:spLocks noChangeShapeType="1"/>
          </p:cNvSpPr>
          <p:nvPr/>
        </p:nvSpPr>
        <p:spPr bwMode="auto">
          <a:xfrm flipH="1">
            <a:off x="6477000" y="457200"/>
            <a:ext cx="228600" cy="1219200"/>
          </a:xfrm>
          <a:prstGeom prst="line">
            <a:avLst/>
          </a:prstGeom>
          <a:noFill/>
          <a:ln w="9525">
            <a:solidFill>
              <a:schemeClr val="tx1"/>
            </a:solidFill>
            <a:round/>
            <a:headEnd/>
            <a:tailEnd type="triangle" w="med" len="med"/>
          </a:ln>
          <a:effectLst>
            <a:prstShdw prst="shdw17" dist="17961" dir="2700000">
              <a:schemeClr val="tx1">
                <a:gamma/>
                <a:shade val="60000"/>
                <a:invGamma/>
              </a:schemeClr>
            </a:prstShdw>
          </a:effectLst>
        </p:spPr>
        <p:txBody>
          <a:bodyPr/>
          <a:lstStyle/>
          <a:p>
            <a:endParaRPr lang="en-US"/>
          </a:p>
        </p:txBody>
      </p:sp>
      <p:sp>
        <p:nvSpPr>
          <p:cNvPr id="177164" name="Line 12"/>
          <p:cNvSpPr>
            <a:spLocks noChangeShapeType="1"/>
          </p:cNvSpPr>
          <p:nvPr/>
        </p:nvSpPr>
        <p:spPr bwMode="auto">
          <a:xfrm>
            <a:off x="5181600" y="1447800"/>
            <a:ext cx="762000" cy="762000"/>
          </a:xfrm>
          <a:prstGeom prst="line">
            <a:avLst/>
          </a:prstGeom>
          <a:noFill/>
          <a:ln w="9525">
            <a:solidFill>
              <a:schemeClr val="tx1"/>
            </a:solidFill>
            <a:round/>
            <a:headEnd/>
            <a:tailEnd type="triangle" w="med" len="med"/>
          </a:ln>
          <a:effectLst>
            <a:prstShdw prst="shdw17" dist="17961" dir="2700000">
              <a:schemeClr val="tx1">
                <a:gamma/>
                <a:shade val="60000"/>
                <a:invGamma/>
              </a:schemeClr>
            </a:prstShdw>
          </a:effectLst>
        </p:spPr>
        <p:txBody>
          <a:bodyPr/>
          <a:lstStyle/>
          <a:p>
            <a:endParaRPr lang="en-US"/>
          </a:p>
        </p:txBody>
      </p:sp>
      <p:sp>
        <p:nvSpPr>
          <p:cNvPr id="177165" name="Text Box 13"/>
          <p:cNvSpPr txBox="1">
            <a:spLocks noChangeArrowheads="1"/>
          </p:cNvSpPr>
          <p:nvPr/>
        </p:nvSpPr>
        <p:spPr bwMode="auto">
          <a:xfrm>
            <a:off x="7451725" y="4151313"/>
            <a:ext cx="501650" cy="36671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r>
              <a:rPr lang="en-US"/>
              <a:t>Tin</a:t>
            </a:r>
          </a:p>
        </p:txBody>
      </p:sp>
      <p:sp>
        <p:nvSpPr>
          <p:cNvPr id="177166" name="Text Box 14"/>
          <p:cNvSpPr txBox="1">
            <a:spLocks noChangeArrowheads="1"/>
          </p:cNvSpPr>
          <p:nvPr/>
        </p:nvSpPr>
        <p:spPr bwMode="auto">
          <a:xfrm>
            <a:off x="288925" y="5675313"/>
            <a:ext cx="1187450" cy="36671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r>
              <a:rPr lang="en-US"/>
              <a:t>Zirconium</a:t>
            </a:r>
          </a:p>
        </p:txBody>
      </p:sp>
      <p:sp>
        <p:nvSpPr>
          <p:cNvPr id="177167" name="Text Box 15"/>
          <p:cNvSpPr txBox="1">
            <a:spLocks noChangeArrowheads="1"/>
          </p:cNvSpPr>
          <p:nvPr/>
        </p:nvSpPr>
        <p:spPr bwMode="auto">
          <a:xfrm>
            <a:off x="6080125" y="112713"/>
            <a:ext cx="933450" cy="36671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r>
              <a:rPr lang="en-US"/>
              <a:t>Carbon</a:t>
            </a:r>
          </a:p>
        </p:txBody>
      </p:sp>
      <p:sp>
        <p:nvSpPr>
          <p:cNvPr id="177168" name="Text Box 16"/>
          <p:cNvSpPr txBox="1">
            <a:spLocks noChangeArrowheads="1"/>
          </p:cNvSpPr>
          <p:nvPr/>
        </p:nvSpPr>
        <p:spPr bwMode="auto">
          <a:xfrm>
            <a:off x="7527925" y="188913"/>
            <a:ext cx="971550" cy="36671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r>
              <a:rPr lang="en-US"/>
              <a:t>Oxygen</a:t>
            </a:r>
          </a:p>
        </p:txBody>
      </p:sp>
      <p:sp>
        <p:nvSpPr>
          <p:cNvPr id="177169" name="Text Box 17"/>
          <p:cNvSpPr txBox="1">
            <a:spLocks noChangeArrowheads="1"/>
          </p:cNvSpPr>
          <p:nvPr/>
        </p:nvSpPr>
        <p:spPr bwMode="auto">
          <a:xfrm>
            <a:off x="4632325" y="1027113"/>
            <a:ext cx="1200150" cy="36671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r>
              <a:rPr lang="en-US"/>
              <a:t>Aluminum</a:t>
            </a:r>
          </a:p>
        </p:txBody>
      </p:sp>
      <p:sp>
        <p:nvSpPr>
          <p:cNvPr id="177173" name="Text Box 21"/>
          <p:cNvSpPr txBox="1">
            <a:spLocks noChangeArrowheads="1"/>
          </p:cNvSpPr>
          <p:nvPr/>
        </p:nvSpPr>
        <p:spPr bwMode="auto">
          <a:xfrm>
            <a:off x="1600200" y="5791200"/>
            <a:ext cx="7239000" cy="366713"/>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r>
              <a:rPr lang="en-US"/>
              <a:t>Molding Sand = Zircon Silicate</a:t>
            </a:r>
          </a:p>
        </p:txBody>
      </p:sp>
      <p:sp>
        <p:nvSpPr>
          <p:cNvPr id="177174" name="Text Box 22"/>
          <p:cNvSpPr txBox="1">
            <a:spLocks noChangeArrowheads="1"/>
          </p:cNvSpPr>
          <p:nvPr/>
        </p:nvSpPr>
        <p:spPr bwMode="auto">
          <a:xfrm>
            <a:off x="1600200" y="6096000"/>
            <a:ext cx="6569075" cy="366713"/>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r>
              <a:rPr lang="en-US"/>
              <a:t>Crucible = Graphite (carbon) and aluminum oxide.</a:t>
            </a:r>
          </a:p>
        </p:txBody>
      </p:sp>
      <p:sp>
        <p:nvSpPr>
          <p:cNvPr id="177177" name="Text Box 25"/>
          <p:cNvSpPr txBox="1">
            <a:spLocks noChangeArrowheads="1"/>
          </p:cNvSpPr>
          <p:nvPr/>
        </p:nvSpPr>
        <p:spPr bwMode="auto">
          <a:xfrm>
            <a:off x="4403725" y="112713"/>
            <a:ext cx="857250" cy="36671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r>
              <a:rPr lang="en-US"/>
              <a:t>Silicon</a:t>
            </a:r>
          </a:p>
        </p:txBody>
      </p:sp>
      <p:sp>
        <p:nvSpPr>
          <p:cNvPr id="177178" name="Line 26"/>
          <p:cNvSpPr>
            <a:spLocks noChangeShapeType="1"/>
          </p:cNvSpPr>
          <p:nvPr/>
        </p:nvSpPr>
        <p:spPr bwMode="auto">
          <a:xfrm>
            <a:off x="5029200" y="457200"/>
            <a:ext cx="1447800" cy="1676400"/>
          </a:xfrm>
          <a:prstGeom prst="line">
            <a:avLst/>
          </a:prstGeom>
          <a:noFill/>
          <a:ln w="9525">
            <a:solidFill>
              <a:schemeClr val="tx1"/>
            </a:solidFill>
            <a:round/>
            <a:headEnd/>
            <a:tailEnd type="triangle" w="med" len="med"/>
          </a:ln>
          <a:effectLst>
            <a:prstShdw prst="shdw17" dist="17961" dir="2700000">
              <a:schemeClr val="tx1">
                <a:gamma/>
                <a:shade val="60000"/>
                <a:invGamma/>
              </a:schemeClr>
            </a:prstShdw>
          </a:effectLst>
        </p:spPr>
        <p:txBody>
          <a:bodyP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3145560" y="2995810"/>
            <a:ext cx="926857" cy="268215"/>
          </a:xfrm>
          <a:prstGeom prst="rect">
            <a:avLst/>
          </a:prstGeom>
          <a:noFill/>
        </p:spPr>
        <p:txBody>
          <a:bodyPr wrap="none" rtlCol="0">
            <a:spAutoFit/>
          </a:bodyPr>
          <a:lstStyle/>
          <a:p>
            <a:r>
              <a:rPr lang="en-US" sz="1143" dirty="0"/>
              <a:t>Silver, 1765ᵒ</a:t>
            </a:r>
          </a:p>
        </p:txBody>
      </p:sp>
      <p:sp>
        <p:nvSpPr>
          <p:cNvPr id="23" name="TextBox 22"/>
          <p:cNvSpPr txBox="1"/>
          <p:nvPr/>
        </p:nvSpPr>
        <p:spPr>
          <a:xfrm>
            <a:off x="2835613" y="4160335"/>
            <a:ext cx="1301959" cy="268215"/>
          </a:xfrm>
          <a:prstGeom prst="rect">
            <a:avLst/>
          </a:prstGeom>
          <a:noFill/>
        </p:spPr>
        <p:txBody>
          <a:bodyPr wrap="none" rtlCol="0">
            <a:spAutoFit/>
          </a:bodyPr>
          <a:lstStyle/>
          <a:p>
            <a:r>
              <a:rPr lang="en-US" sz="1143" dirty="0"/>
              <a:t>Magnesium, 1200ᵒ</a:t>
            </a:r>
          </a:p>
        </p:txBody>
      </p:sp>
      <p:sp>
        <p:nvSpPr>
          <p:cNvPr id="24" name="TextBox 23"/>
          <p:cNvSpPr txBox="1"/>
          <p:nvPr/>
        </p:nvSpPr>
        <p:spPr>
          <a:xfrm>
            <a:off x="2833875" y="3958040"/>
            <a:ext cx="1220206" cy="268215"/>
          </a:xfrm>
          <a:prstGeom prst="rect">
            <a:avLst/>
          </a:prstGeom>
          <a:noFill/>
        </p:spPr>
        <p:txBody>
          <a:bodyPr wrap="none" rtlCol="0">
            <a:spAutoFit/>
          </a:bodyPr>
          <a:lstStyle/>
          <a:p>
            <a:r>
              <a:rPr lang="en-US" sz="1143" dirty="0"/>
              <a:t>Aluminum, 1220ᵒ</a:t>
            </a:r>
          </a:p>
        </p:txBody>
      </p:sp>
      <p:sp>
        <p:nvSpPr>
          <p:cNvPr id="25" name="TextBox 24"/>
          <p:cNvSpPr txBox="1"/>
          <p:nvPr/>
        </p:nvSpPr>
        <p:spPr>
          <a:xfrm>
            <a:off x="2835610" y="4718676"/>
            <a:ext cx="771365" cy="268215"/>
          </a:xfrm>
          <a:prstGeom prst="rect">
            <a:avLst/>
          </a:prstGeom>
          <a:noFill/>
        </p:spPr>
        <p:txBody>
          <a:bodyPr wrap="none" rtlCol="0">
            <a:spAutoFit/>
          </a:bodyPr>
          <a:lstStyle/>
          <a:p>
            <a:r>
              <a:rPr lang="en-US" sz="1143" dirty="0"/>
              <a:t>Zinc, 790ᵒ</a:t>
            </a:r>
          </a:p>
        </p:txBody>
      </p:sp>
      <p:sp>
        <p:nvSpPr>
          <p:cNvPr id="26" name="TextBox 25"/>
          <p:cNvSpPr txBox="1"/>
          <p:nvPr/>
        </p:nvSpPr>
        <p:spPr>
          <a:xfrm>
            <a:off x="2841658" y="5322337"/>
            <a:ext cx="712054" cy="268215"/>
          </a:xfrm>
          <a:prstGeom prst="rect">
            <a:avLst/>
          </a:prstGeom>
          <a:noFill/>
        </p:spPr>
        <p:txBody>
          <a:bodyPr wrap="none" rtlCol="0">
            <a:spAutoFit/>
          </a:bodyPr>
          <a:lstStyle/>
          <a:p>
            <a:r>
              <a:rPr lang="en-US" sz="1143" dirty="0"/>
              <a:t>Tin, 450ᵒ</a:t>
            </a:r>
          </a:p>
        </p:txBody>
      </p:sp>
      <p:sp>
        <p:nvSpPr>
          <p:cNvPr id="27" name="TextBox 26"/>
          <p:cNvSpPr txBox="1"/>
          <p:nvPr/>
        </p:nvSpPr>
        <p:spPr>
          <a:xfrm>
            <a:off x="2830779" y="5736303"/>
            <a:ext cx="1305165" cy="268215"/>
          </a:xfrm>
          <a:prstGeom prst="rect">
            <a:avLst/>
          </a:prstGeom>
          <a:noFill/>
        </p:spPr>
        <p:txBody>
          <a:bodyPr wrap="none" rtlCol="0">
            <a:spAutoFit/>
          </a:bodyPr>
          <a:lstStyle/>
          <a:p>
            <a:r>
              <a:rPr lang="en-US" sz="1143" dirty="0"/>
              <a:t>Water (boils), 212ᵒ</a:t>
            </a:r>
          </a:p>
        </p:txBody>
      </p:sp>
      <p:sp>
        <p:nvSpPr>
          <p:cNvPr id="28" name="TextBox 27"/>
          <p:cNvSpPr txBox="1"/>
          <p:nvPr/>
        </p:nvSpPr>
        <p:spPr>
          <a:xfrm>
            <a:off x="2829558" y="6056819"/>
            <a:ext cx="829073" cy="268215"/>
          </a:xfrm>
          <a:prstGeom prst="rect">
            <a:avLst/>
          </a:prstGeom>
          <a:noFill/>
        </p:spPr>
        <p:txBody>
          <a:bodyPr wrap="none" rtlCol="0">
            <a:spAutoFit/>
          </a:bodyPr>
          <a:lstStyle/>
          <a:p>
            <a:r>
              <a:rPr lang="en-US" sz="1143" dirty="0"/>
              <a:t>Water, 32ᵒ</a:t>
            </a:r>
          </a:p>
        </p:txBody>
      </p:sp>
      <p:sp>
        <p:nvSpPr>
          <p:cNvPr id="29" name="TextBox 28"/>
          <p:cNvSpPr txBox="1"/>
          <p:nvPr/>
        </p:nvSpPr>
        <p:spPr>
          <a:xfrm>
            <a:off x="2313490" y="2671295"/>
            <a:ext cx="883575" cy="268215"/>
          </a:xfrm>
          <a:prstGeom prst="rect">
            <a:avLst/>
          </a:prstGeom>
          <a:noFill/>
        </p:spPr>
        <p:txBody>
          <a:bodyPr wrap="none" rtlCol="0">
            <a:spAutoFit/>
          </a:bodyPr>
          <a:lstStyle/>
          <a:p>
            <a:r>
              <a:rPr lang="en-US" sz="1143" dirty="0"/>
              <a:t>Gold, 1950ᵒ</a:t>
            </a:r>
          </a:p>
        </p:txBody>
      </p:sp>
      <p:sp>
        <p:nvSpPr>
          <p:cNvPr id="31" name="TextBox 30"/>
          <p:cNvSpPr txBox="1"/>
          <p:nvPr/>
        </p:nvSpPr>
        <p:spPr>
          <a:xfrm>
            <a:off x="2832227" y="1161098"/>
            <a:ext cx="845103" cy="268215"/>
          </a:xfrm>
          <a:prstGeom prst="rect">
            <a:avLst/>
          </a:prstGeom>
          <a:noFill/>
        </p:spPr>
        <p:txBody>
          <a:bodyPr wrap="none" rtlCol="0">
            <a:spAutoFit/>
          </a:bodyPr>
          <a:lstStyle/>
          <a:p>
            <a:r>
              <a:rPr lang="en-US" sz="1143" dirty="0"/>
              <a:t>Iron, 2800ᵒ</a:t>
            </a:r>
          </a:p>
        </p:txBody>
      </p:sp>
      <p:sp>
        <p:nvSpPr>
          <p:cNvPr id="32" name="TextBox 31"/>
          <p:cNvSpPr txBox="1"/>
          <p:nvPr/>
        </p:nvSpPr>
        <p:spPr>
          <a:xfrm>
            <a:off x="2834596" y="743621"/>
            <a:ext cx="1133644" cy="268215"/>
          </a:xfrm>
          <a:prstGeom prst="rect">
            <a:avLst/>
          </a:prstGeom>
          <a:noFill/>
        </p:spPr>
        <p:txBody>
          <a:bodyPr wrap="none" rtlCol="0">
            <a:spAutoFit/>
          </a:bodyPr>
          <a:lstStyle/>
          <a:p>
            <a:r>
              <a:rPr lang="en-US" sz="1143" dirty="0"/>
              <a:t>Titanium, 3035ᵒ</a:t>
            </a:r>
          </a:p>
        </p:txBody>
      </p:sp>
      <p:cxnSp>
        <p:nvCxnSpPr>
          <p:cNvPr id="36" name="Straight Connector 35"/>
          <p:cNvCxnSpPr/>
          <p:nvPr/>
        </p:nvCxnSpPr>
        <p:spPr>
          <a:xfrm>
            <a:off x="3115704" y="6262552"/>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114291" y="5938808"/>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3112879" y="5521759"/>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3111461" y="4918100"/>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118533" y="4153275"/>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117125" y="4194275"/>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780644" y="2865381"/>
            <a:ext cx="13062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440859" y="2796113"/>
            <a:ext cx="653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119952" y="1355526"/>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118534" y="938476"/>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4331517" y="1424798"/>
            <a:ext cx="1302225" cy="374637"/>
            <a:chOff x="4662836" y="1994717"/>
            <a:chExt cx="1823115" cy="524492"/>
          </a:xfrm>
        </p:grpSpPr>
        <p:cxnSp>
          <p:nvCxnSpPr>
            <p:cNvPr id="50" name="Straight Connector 49"/>
            <p:cNvCxnSpPr/>
            <p:nvPr/>
          </p:nvCxnSpPr>
          <p:spPr>
            <a:xfrm>
              <a:off x="4680642" y="2519209"/>
              <a:ext cx="18053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662836" y="2011680"/>
              <a:ext cx="1823115" cy="5029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6"/>
            </a:p>
          </p:txBody>
        </p:sp>
        <p:cxnSp>
          <p:nvCxnSpPr>
            <p:cNvPr id="51" name="Straight Connector 50"/>
            <p:cNvCxnSpPr/>
            <p:nvPr/>
          </p:nvCxnSpPr>
          <p:spPr>
            <a:xfrm>
              <a:off x="4678662" y="1994717"/>
              <a:ext cx="18053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a:off x="4338584" y="2420061"/>
            <a:ext cx="1632857" cy="255886"/>
            <a:chOff x="4672729" y="3388086"/>
            <a:chExt cx="1815201" cy="358240"/>
          </a:xfrm>
        </p:grpSpPr>
        <p:sp>
          <p:nvSpPr>
            <p:cNvPr id="4" name="Rectangle 3"/>
            <p:cNvSpPr/>
            <p:nvPr/>
          </p:nvSpPr>
          <p:spPr>
            <a:xfrm>
              <a:off x="4680642" y="3401568"/>
              <a:ext cx="1801368" cy="33832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6"/>
            </a:p>
          </p:txBody>
        </p:sp>
        <p:cxnSp>
          <p:nvCxnSpPr>
            <p:cNvPr id="48" name="Straight Connector 47"/>
            <p:cNvCxnSpPr/>
            <p:nvPr/>
          </p:nvCxnSpPr>
          <p:spPr>
            <a:xfrm>
              <a:off x="4672729" y="3746326"/>
              <a:ext cx="18053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682621" y="3388086"/>
              <a:ext cx="18053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4347081" y="1485621"/>
            <a:ext cx="1415772" cy="268215"/>
          </a:xfrm>
          <a:prstGeom prst="rect">
            <a:avLst/>
          </a:prstGeom>
          <a:noFill/>
        </p:spPr>
        <p:txBody>
          <a:bodyPr wrap="none" rtlCol="0">
            <a:spAutoFit/>
          </a:bodyPr>
          <a:lstStyle/>
          <a:p>
            <a:r>
              <a:rPr lang="en-US" sz="1143" dirty="0"/>
              <a:t>Steels, 2550</a:t>
            </a:r>
            <a:r>
              <a:rPr lang="en-US" sz="1143" dirty="0">
                <a:latin typeface="Calibri" panose="020F0502020204030204" pitchFamily="34" charset="0"/>
              </a:rPr>
              <a:t>ᵒ - </a:t>
            </a:r>
            <a:r>
              <a:rPr lang="en-US" sz="1143" dirty="0"/>
              <a:t>2760ᵒ</a:t>
            </a:r>
          </a:p>
        </p:txBody>
      </p:sp>
      <p:sp>
        <p:nvSpPr>
          <p:cNvPr id="34" name="TextBox 33"/>
          <p:cNvSpPr txBox="1"/>
          <p:nvPr/>
        </p:nvSpPr>
        <p:spPr>
          <a:xfrm>
            <a:off x="4345508" y="2436278"/>
            <a:ext cx="1653017" cy="268215"/>
          </a:xfrm>
          <a:prstGeom prst="rect">
            <a:avLst/>
          </a:prstGeom>
          <a:noFill/>
        </p:spPr>
        <p:txBody>
          <a:bodyPr wrap="none" rtlCol="0">
            <a:spAutoFit/>
          </a:bodyPr>
          <a:lstStyle/>
          <a:p>
            <a:r>
              <a:rPr lang="en-US" sz="1143" dirty="0"/>
              <a:t>Cast Irons, 2060</a:t>
            </a:r>
            <a:r>
              <a:rPr lang="en-US" sz="1143" dirty="0">
                <a:latin typeface="Calibri" panose="020F0502020204030204" pitchFamily="34" charset="0"/>
              </a:rPr>
              <a:t>ᵒ - </a:t>
            </a:r>
            <a:r>
              <a:rPr lang="en-US" sz="1143" dirty="0"/>
              <a:t>2200ᵒ</a:t>
            </a:r>
          </a:p>
        </p:txBody>
      </p:sp>
      <p:sp>
        <p:nvSpPr>
          <p:cNvPr id="21" name="TextBox 20"/>
          <p:cNvSpPr txBox="1"/>
          <p:nvPr/>
        </p:nvSpPr>
        <p:spPr>
          <a:xfrm>
            <a:off x="3119959" y="2596848"/>
            <a:ext cx="1035861" cy="268215"/>
          </a:xfrm>
          <a:prstGeom prst="rect">
            <a:avLst/>
          </a:prstGeom>
          <a:noFill/>
        </p:spPr>
        <p:txBody>
          <a:bodyPr wrap="none" rtlCol="0">
            <a:spAutoFit/>
          </a:bodyPr>
          <a:lstStyle/>
          <a:p>
            <a:r>
              <a:rPr lang="en-US" sz="1143" dirty="0"/>
              <a:t>Copper, 1985ᵒ</a:t>
            </a:r>
          </a:p>
        </p:txBody>
      </p:sp>
      <p:cxnSp>
        <p:nvCxnSpPr>
          <p:cNvPr id="45" name="Straight Connector 44"/>
          <p:cNvCxnSpPr/>
          <p:nvPr/>
        </p:nvCxnSpPr>
        <p:spPr>
          <a:xfrm>
            <a:off x="3435211" y="3197607"/>
            <a:ext cx="6531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4318793" y="3215983"/>
            <a:ext cx="2775857" cy="186892"/>
            <a:chOff x="4668774" y="4502375"/>
            <a:chExt cx="1819165" cy="261649"/>
          </a:xfrm>
        </p:grpSpPr>
        <p:cxnSp>
          <p:nvCxnSpPr>
            <p:cNvPr id="44" name="Straight Connector 43"/>
            <p:cNvCxnSpPr/>
            <p:nvPr/>
          </p:nvCxnSpPr>
          <p:spPr>
            <a:xfrm>
              <a:off x="4668774" y="4502375"/>
              <a:ext cx="18053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680642" y="4517136"/>
              <a:ext cx="1792224" cy="2468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6"/>
            </a:p>
          </p:txBody>
        </p:sp>
        <p:cxnSp>
          <p:nvCxnSpPr>
            <p:cNvPr id="43" name="Straight Connector 42"/>
            <p:cNvCxnSpPr/>
            <p:nvPr/>
          </p:nvCxnSpPr>
          <p:spPr>
            <a:xfrm>
              <a:off x="4682630" y="4753727"/>
              <a:ext cx="18053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a:off x="4341795" y="3197655"/>
            <a:ext cx="2802370" cy="268215"/>
          </a:xfrm>
          <a:prstGeom prst="rect">
            <a:avLst/>
          </a:prstGeom>
          <a:noFill/>
        </p:spPr>
        <p:txBody>
          <a:bodyPr wrap="none" rtlCol="0">
            <a:spAutoFit/>
          </a:bodyPr>
          <a:lstStyle/>
          <a:p>
            <a:r>
              <a:rPr lang="en-US" sz="1143" dirty="0"/>
              <a:t>Copper Alloys (bronze, brass), 1650</a:t>
            </a:r>
            <a:r>
              <a:rPr lang="en-US" sz="1143" dirty="0">
                <a:latin typeface="Calibri" panose="020F0502020204030204" pitchFamily="34" charset="0"/>
              </a:rPr>
              <a:t>ᵒ - </a:t>
            </a:r>
            <a:r>
              <a:rPr lang="en-US" sz="1143" dirty="0"/>
              <a:t>1750ᵒ</a:t>
            </a:r>
          </a:p>
        </p:txBody>
      </p:sp>
      <p:grpSp>
        <p:nvGrpSpPr>
          <p:cNvPr id="54" name="Group 53"/>
          <p:cNvGrpSpPr/>
          <p:nvPr/>
        </p:nvGrpSpPr>
        <p:grpSpPr>
          <a:xfrm>
            <a:off x="3129928" y="347273"/>
            <a:ext cx="3085003" cy="6412998"/>
            <a:chOff x="1234946" y="486182"/>
            <a:chExt cx="4319004" cy="8978197"/>
          </a:xfrm>
        </p:grpSpPr>
        <p:sp>
          <p:nvSpPr>
            <p:cNvPr id="5" name="Rectangle 4"/>
            <p:cNvSpPr/>
            <p:nvPr/>
          </p:nvSpPr>
          <p:spPr>
            <a:xfrm>
              <a:off x="2588833" y="1009402"/>
              <a:ext cx="332509" cy="8027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6"/>
            </a:p>
          </p:txBody>
        </p:sp>
        <p:sp>
          <p:nvSpPr>
            <p:cNvPr id="11" name="Oval 10"/>
            <p:cNvSpPr/>
            <p:nvPr/>
          </p:nvSpPr>
          <p:spPr>
            <a:xfrm>
              <a:off x="2434353" y="8847365"/>
              <a:ext cx="665018" cy="61701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6"/>
            </a:p>
          </p:txBody>
        </p:sp>
        <p:sp>
          <p:nvSpPr>
            <p:cNvPr id="14" name="TextBox 13"/>
            <p:cNvSpPr txBox="1"/>
            <p:nvPr/>
          </p:nvSpPr>
          <p:spPr>
            <a:xfrm>
              <a:off x="1234946" y="486182"/>
              <a:ext cx="4319004" cy="560154"/>
            </a:xfrm>
            <a:prstGeom prst="rect">
              <a:avLst/>
            </a:prstGeom>
            <a:noFill/>
          </p:spPr>
          <p:txBody>
            <a:bodyPr wrap="square" rtlCol="0">
              <a:spAutoFit/>
            </a:bodyPr>
            <a:lstStyle/>
            <a:p>
              <a:r>
                <a:rPr lang="en-US" sz="2000" b="1" dirty="0">
                  <a:latin typeface="Calibri" panose="020F0502020204030204" pitchFamily="34" charset="0"/>
                </a:rPr>
                <a:t>Melting Temperatures, ᵒF</a:t>
              </a:r>
              <a:endParaRPr lang="en-US" sz="2000" b="1" dirty="0"/>
            </a:p>
          </p:txBody>
        </p:sp>
      </p:grpSp>
      <p:sp>
        <p:nvSpPr>
          <p:cNvPr id="6" name="TextBox 5"/>
          <p:cNvSpPr txBox="1"/>
          <p:nvPr/>
        </p:nvSpPr>
        <p:spPr>
          <a:xfrm>
            <a:off x="4064859" y="5293002"/>
            <a:ext cx="352982" cy="224229"/>
          </a:xfrm>
          <a:prstGeom prst="rect">
            <a:avLst/>
          </a:prstGeom>
          <a:noFill/>
        </p:spPr>
        <p:txBody>
          <a:bodyPr wrap="none" rtlCol="0">
            <a:spAutoFit/>
          </a:bodyPr>
          <a:lstStyle/>
          <a:p>
            <a:r>
              <a:rPr lang="en-US" sz="857" u="sng" dirty="0"/>
              <a:t>500</a:t>
            </a:r>
          </a:p>
        </p:txBody>
      </p:sp>
      <p:sp>
        <p:nvSpPr>
          <p:cNvPr id="8" name="TextBox 7"/>
          <p:cNvSpPr txBox="1"/>
          <p:nvPr/>
        </p:nvSpPr>
        <p:spPr>
          <a:xfrm>
            <a:off x="4037577" y="1754437"/>
            <a:ext cx="409086" cy="224229"/>
          </a:xfrm>
          <a:prstGeom prst="rect">
            <a:avLst/>
          </a:prstGeom>
          <a:noFill/>
        </p:spPr>
        <p:txBody>
          <a:bodyPr wrap="none" rtlCol="0">
            <a:spAutoFit/>
          </a:bodyPr>
          <a:lstStyle/>
          <a:p>
            <a:r>
              <a:rPr lang="en-US" sz="857" u="sng" dirty="0"/>
              <a:t>2500</a:t>
            </a:r>
          </a:p>
        </p:txBody>
      </p:sp>
      <p:sp>
        <p:nvSpPr>
          <p:cNvPr id="9" name="TextBox 8"/>
          <p:cNvSpPr txBox="1"/>
          <p:nvPr/>
        </p:nvSpPr>
        <p:spPr>
          <a:xfrm>
            <a:off x="4046028" y="3528242"/>
            <a:ext cx="409086" cy="224229"/>
          </a:xfrm>
          <a:prstGeom prst="rect">
            <a:avLst/>
          </a:prstGeom>
          <a:noFill/>
        </p:spPr>
        <p:txBody>
          <a:bodyPr wrap="none" rtlCol="0">
            <a:spAutoFit/>
          </a:bodyPr>
          <a:lstStyle/>
          <a:p>
            <a:r>
              <a:rPr lang="en-US" sz="857" u="sng" dirty="0"/>
              <a:t>1500</a:t>
            </a:r>
          </a:p>
        </p:txBody>
      </p:sp>
      <p:sp>
        <p:nvSpPr>
          <p:cNvPr id="10" name="TextBox 9"/>
          <p:cNvSpPr txBox="1"/>
          <p:nvPr/>
        </p:nvSpPr>
        <p:spPr>
          <a:xfrm>
            <a:off x="4045992" y="2635190"/>
            <a:ext cx="409086" cy="224229"/>
          </a:xfrm>
          <a:prstGeom prst="rect">
            <a:avLst/>
          </a:prstGeom>
          <a:noFill/>
        </p:spPr>
        <p:txBody>
          <a:bodyPr wrap="none" rtlCol="0">
            <a:spAutoFit/>
          </a:bodyPr>
          <a:lstStyle/>
          <a:p>
            <a:r>
              <a:rPr lang="en-US" sz="857" u="sng" dirty="0"/>
              <a:t>2000</a:t>
            </a:r>
          </a:p>
        </p:txBody>
      </p:sp>
      <p:sp>
        <p:nvSpPr>
          <p:cNvPr id="12" name="TextBox 11"/>
          <p:cNvSpPr txBox="1"/>
          <p:nvPr/>
        </p:nvSpPr>
        <p:spPr>
          <a:xfrm>
            <a:off x="4042687" y="6188495"/>
            <a:ext cx="409086" cy="224229"/>
          </a:xfrm>
          <a:prstGeom prst="rect">
            <a:avLst/>
          </a:prstGeom>
          <a:noFill/>
        </p:spPr>
        <p:txBody>
          <a:bodyPr wrap="none" rtlCol="0">
            <a:spAutoFit/>
          </a:bodyPr>
          <a:lstStyle/>
          <a:p>
            <a:r>
              <a:rPr lang="en-US" sz="857" u="sng" dirty="0"/>
              <a:t>   0    </a:t>
            </a:r>
          </a:p>
        </p:txBody>
      </p:sp>
      <p:sp>
        <p:nvSpPr>
          <p:cNvPr id="15" name="TextBox 14"/>
          <p:cNvSpPr txBox="1"/>
          <p:nvPr/>
        </p:nvSpPr>
        <p:spPr>
          <a:xfrm>
            <a:off x="4036166" y="4408008"/>
            <a:ext cx="409086" cy="224229"/>
          </a:xfrm>
          <a:prstGeom prst="rect">
            <a:avLst/>
          </a:prstGeom>
          <a:noFill/>
        </p:spPr>
        <p:txBody>
          <a:bodyPr wrap="none" rtlCol="0">
            <a:spAutoFit/>
          </a:bodyPr>
          <a:lstStyle/>
          <a:p>
            <a:r>
              <a:rPr lang="en-US" sz="857" u="sng" dirty="0"/>
              <a:t>1000</a:t>
            </a:r>
          </a:p>
        </p:txBody>
      </p:sp>
      <p:sp>
        <p:nvSpPr>
          <p:cNvPr id="16" name="TextBox 15"/>
          <p:cNvSpPr txBox="1"/>
          <p:nvPr/>
        </p:nvSpPr>
        <p:spPr>
          <a:xfrm>
            <a:off x="4044321" y="870062"/>
            <a:ext cx="409086" cy="224229"/>
          </a:xfrm>
          <a:prstGeom prst="rect">
            <a:avLst/>
          </a:prstGeom>
          <a:noFill/>
        </p:spPr>
        <p:txBody>
          <a:bodyPr wrap="none" rtlCol="0">
            <a:spAutoFit/>
          </a:bodyPr>
          <a:lstStyle/>
          <a:p>
            <a:r>
              <a:rPr lang="en-US" sz="857" u="sng" dirty="0"/>
              <a:t>3000</a:t>
            </a:r>
          </a:p>
        </p:txBody>
      </p:sp>
      <p:sp>
        <p:nvSpPr>
          <p:cNvPr id="55" name="5-Point Star 54"/>
          <p:cNvSpPr/>
          <p:nvPr/>
        </p:nvSpPr>
        <p:spPr>
          <a:xfrm>
            <a:off x="2671799" y="5323301"/>
            <a:ext cx="195943" cy="195943"/>
          </a:xfrm>
          <a:prstGeom prst="star5">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6"/>
          </a:p>
        </p:txBody>
      </p:sp>
      <p:sp>
        <p:nvSpPr>
          <p:cNvPr id="56" name="TextBox 55"/>
          <p:cNvSpPr txBox="1"/>
          <p:nvPr/>
        </p:nvSpPr>
        <p:spPr>
          <a:xfrm>
            <a:off x="2834200" y="5014140"/>
            <a:ext cx="809837" cy="268215"/>
          </a:xfrm>
          <a:prstGeom prst="rect">
            <a:avLst/>
          </a:prstGeom>
          <a:noFill/>
        </p:spPr>
        <p:txBody>
          <a:bodyPr wrap="none" rtlCol="0">
            <a:spAutoFit/>
          </a:bodyPr>
          <a:lstStyle/>
          <a:p>
            <a:r>
              <a:rPr lang="en-US" sz="1143" dirty="0"/>
              <a:t>Lead, 620ᵒ</a:t>
            </a:r>
          </a:p>
        </p:txBody>
      </p:sp>
      <p:cxnSp>
        <p:nvCxnSpPr>
          <p:cNvPr id="57" name="Straight Connector 56"/>
          <p:cNvCxnSpPr/>
          <p:nvPr/>
        </p:nvCxnSpPr>
        <p:spPr>
          <a:xfrm>
            <a:off x="3118532" y="5213564"/>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2497335" y="6284425"/>
            <a:ext cx="1362874" cy="268215"/>
          </a:xfrm>
          <a:prstGeom prst="rect">
            <a:avLst/>
          </a:prstGeom>
          <a:noFill/>
        </p:spPr>
        <p:txBody>
          <a:bodyPr wrap="none" rtlCol="0">
            <a:spAutoFit/>
          </a:bodyPr>
          <a:lstStyle/>
          <a:p>
            <a:r>
              <a:rPr lang="en-US" sz="1143" dirty="0"/>
              <a:t>Salt Water, 12</a:t>
            </a:r>
            <a:r>
              <a:rPr lang="en-US" sz="1143" dirty="0">
                <a:latin typeface="Calibri" panose="020F0502020204030204" pitchFamily="34" charset="0"/>
              </a:rPr>
              <a:t>ᵒ- 18</a:t>
            </a:r>
            <a:r>
              <a:rPr lang="en-US" sz="1143" dirty="0"/>
              <a:t>ᵒ</a:t>
            </a:r>
          </a:p>
        </p:txBody>
      </p:sp>
      <p:cxnSp>
        <p:nvCxnSpPr>
          <p:cNvPr id="61" name="Straight Connector 60"/>
          <p:cNvCxnSpPr/>
          <p:nvPr/>
        </p:nvCxnSpPr>
        <p:spPr>
          <a:xfrm>
            <a:off x="3114293" y="6303551"/>
            <a:ext cx="9797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42347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descr="File:Tin-2.jpg"/>
          <p:cNvPicPr>
            <a:picLocks noChangeAspect="1" noChangeArrowheads="1"/>
          </p:cNvPicPr>
          <p:nvPr/>
        </p:nvPicPr>
        <p:blipFill>
          <a:blip r:embed="rId3" cstate="email"/>
          <a:srcRect/>
          <a:stretch>
            <a:fillRect/>
          </a:stretch>
        </p:blipFill>
        <p:spPr bwMode="auto">
          <a:xfrm>
            <a:off x="0" y="0"/>
            <a:ext cx="6781800" cy="6858000"/>
          </a:xfrm>
          <a:prstGeom prst="rect">
            <a:avLst/>
          </a:prstGeom>
          <a:noFill/>
          <a:ln w="9525">
            <a:noFill/>
            <a:miter lim="800000"/>
            <a:headEnd/>
            <a:tailEnd/>
          </a:ln>
        </p:spPr>
      </p:pic>
      <p:sp>
        <p:nvSpPr>
          <p:cNvPr id="126980" name="Text Box 4"/>
          <p:cNvSpPr txBox="1">
            <a:spLocks noChangeArrowheads="1"/>
          </p:cNvSpPr>
          <p:nvPr/>
        </p:nvSpPr>
        <p:spPr bwMode="auto">
          <a:xfrm>
            <a:off x="6781800" y="152400"/>
            <a:ext cx="2362200" cy="652303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defRPr/>
            </a:pPr>
            <a:r>
              <a:rPr lang="en-US" sz="2400" b="1"/>
              <a:t>Sn  </a:t>
            </a:r>
          </a:p>
          <a:p>
            <a:pPr algn="ctr">
              <a:defRPr/>
            </a:pPr>
            <a:endParaRPr lang="en-US" sz="2000" b="1"/>
          </a:p>
          <a:p>
            <a:pPr algn="ctr">
              <a:defRPr/>
            </a:pPr>
            <a:r>
              <a:rPr lang="en-US" sz="2000" b="1"/>
              <a:t>Tin</a:t>
            </a:r>
            <a:r>
              <a:rPr lang="en-US" sz="2000"/>
              <a:t> is a </a:t>
            </a:r>
          </a:p>
          <a:p>
            <a:pPr algn="ctr">
              <a:defRPr/>
            </a:pPr>
            <a:r>
              <a:rPr lang="en-US" sz="2000">
                <a:hlinkClick r:id="rId4" tooltip="Chemical element"/>
              </a:rPr>
              <a:t>chemical element</a:t>
            </a:r>
            <a:r>
              <a:rPr lang="en-US" sz="2000"/>
              <a:t> </a:t>
            </a:r>
          </a:p>
          <a:p>
            <a:pPr algn="ctr">
              <a:defRPr/>
            </a:pPr>
            <a:r>
              <a:rPr lang="en-US" sz="2000"/>
              <a:t>  </a:t>
            </a:r>
          </a:p>
          <a:p>
            <a:pPr algn="ctr">
              <a:defRPr/>
            </a:pPr>
            <a:r>
              <a:rPr lang="en-US" sz="2000"/>
              <a:t>A soft, silver </a:t>
            </a:r>
            <a:r>
              <a:rPr lang="en-US" sz="2000">
                <a:hlinkClick r:id="rId5" tooltip="Metal"/>
              </a:rPr>
              <a:t>metal</a:t>
            </a:r>
            <a:r>
              <a:rPr lang="en-US" sz="2000"/>
              <a:t>. </a:t>
            </a:r>
          </a:p>
          <a:p>
            <a:pPr algn="ctr">
              <a:defRPr/>
            </a:pPr>
            <a:endParaRPr lang="en-US" sz="2000"/>
          </a:p>
          <a:p>
            <a:pPr algn="ctr">
              <a:defRPr/>
            </a:pPr>
            <a:r>
              <a:rPr lang="en-US" sz="2000"/>
              <a:t>Melts at 450ºF. </a:t>
            </a:r>
          </a:p>
          <a:p>
            <a:pPr algn="ctr">
              <a:defRPr/>
            </a:pPr>
            <a:endParaRPr lang="en-US" sz="2000"/>
          </a:p>
          <a:p>
            <a:pPr algn="ctr">
              <a:defRPr/>
            </a:pPr>
            <a:r>
              <a:rPr lang="en-US" sz="2000"/>
              <a:t>Non-toxic</a:t>
            </a:r>
          </a:p>
          <a:p>
            <a:pPr algn="ctr">
              <a:defRPr/>
            </a:pPr>
            <a:endParaRPr lang="en-US" sz="2000"/>
          </a:p>
          <a:p>
            <a:pPr algn="ctr">
              <a:defRPr/>
            </a:pPr>
            <a:r>
              <a:rPr lang="en-US" sz="2000"/>
              <a:t>When bent,</a:t>
            </a:r>
          </a:p>
          <a:p>
            <a:pPr algn="ctr">
              <a:defRPr/>
            </a:pPr>
            <a:r>
              <a:rPr lang="en-US" sz="2000"/>
              <a:t>it makes </a:t>
            </a:r>
          </a:p>
          <a:p>
            <a:pPr algn="ctr">
              <a:defRPr/>
            </a:pPr>
            <a:r>
              <a:rPr lang="en-US" sz="2000"/>
              <a:t>a crackling </a:t>
            </a:r>
          </a:p>
          <a:p>
            <a:pPr algn="ctr">
              <a:defRPr/>
            </a:pPr>
            <a:r>
              <a:rPr lang="en-US" sz="2000"/>
              <a:t>sound called </a:t>
            </a:r>
          </a:p>
          <a:p>
            <a:pPr algn="ctr">
              <a:defRPr/>
            </a:pPr>
            <a:r>
              <a:rPr lang="en-US" sz="2000" b="1">
                <a:solidFill>
                  <a:srgbClr val="EE3224"/>
                </a:solidFill>
              </a:rPr>
              <a:t>“tin cry”</a:t>
            </a:r>
            <a:r>
              <a:rPr lang="en-US" sz="2000"/>
              <a:t>. </a:t>
            </a:r>
          </a:p>
          <a:p>
            <a:pPr algn="ctr">
              <a:defRPr/>
            </a:pPr>
            <a:endParaRPr lang="en-US" sz="2000"/>
          </a:p>
          <a:p>
            <a:pPr algn="ctr">
              <a:defRPr/>
            </a:pPr>
            <a:r>
              <a:rPr lang="en-US" sz="2000"/>
              <a:t>Malleable</a:t>
            </a:r>
          </a:p>
          <a:p>
            <a:pPr algn="ctr">
              <a:defRPr/>
            </a:pPr>
            <a:endParaRPr lang="en-US" sz="2000"/>
          </a:p>
          <a:p>
            <a:pPr algn="ctr">
              <a:defRPr/>
            </a:pPr>
            <a:endParaRPr lang="en-US" sz="2000"/>
          </a:p>
          <a:p>
            <a:pPr algn="ctr">
              <a:defRPr/>
            </a:pP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Napoleons_retreat_from_moscow"/>
          <p:cNvPicPr>
            <a:picLocks noChangeAspect="1" noChangeArrowheads="1"/>
          </p:cNvPicPr>
          <p:nvPr/>
        </p:nvPicPr>
        <p:blipFill>
          <a:blip r:embed="rId3" cstate="email"/>
          <a:srcRect/>
          <a:stretch>
            <a:fillRect/>
          </a:stretch>
        </p:blipFill>
        <p:spPr bwMode="auto">
          <a:xfrm>
            <a:off x="0" y="0"/>
            <a:ext cx="9144000" cy="6505575"/>
          </a:xfrm>
          <a:prstGeom prst="rect">
            <a:avLst/>
          </a:prstGeom>
          <a:noFill/>
          <a:ln w="9525">
            <a:noFill/>
            <a:miter lim="800000"/>
            <a:headEnd/>
            <a:tailEnd/>
          </a:ln>
        </p:spPr>
      </p:pic>
      <p:sp>
        <p:nvSpPr>
          <p:cNvPr id="133126" name="Text Box 6"/>
          <p:cNvSpPr txBox="1">
            <a:spLocks noChangeArrowheads="1"/>
          </p:cNvSpPr>
          <p:nvPr/>
        </p:nvSpPr>
        <p:spPr bwMode="auto">
          <a:xfrm>
            <a:off x="985838" y="152400"/>
            <a:ext cx="7232650" cy="173990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lgn="ctr">
              <a:defRPr/>
            </a:pPr>
            <a:r>
              <a:rPr lang="en-US"/>
              <a:t>At 56ºF and below, pure tin slowly transforms </a:t>
            </a:r>
          </a:p>
          <a:p>
            <a:pPr algn="ctr">
              <a:defRPr/>
            </a:pPr>
            <a:r>
              <a:rPr lang="en-US"/>
              <a:t>from </a:t>
            </a:r>
            <a:r>
              <a:rPr lang="en-US" i="1"/>
              <a:t>white tin</a:t>
            </a:r>
            <a:r>
              <a:rPr lang="en-US"/>
              <a:t> to </a:t>
            </a:r>
            <a:r>
              <a:rPr lang="en-US" i="1"/>
              <a:t>grey tin (a soft powder)</a:t>
            </a:r>
            <a:r>
              <a:rPr lang="en-US"/>
              <a:t>. </a:t>
            </a:r>
          </a:p>
          <a:p>
            <a:pPr algn="ctr">
              <a:defRPr/>
            </a:pPr>
            <a:r>
              <a:rPr lang="en-US"/>
              <a:t>This is called </a:t>
            </a:r>
            <a:r>
              <a:rPr lang="en-US" b="1" u="sng"/>
              <a:t>tin pest</a:t>
            </a:r>
            <a:r>
              <a:rPr lang="en-US"/>
              <a:t>. </a:t>
            </a:r>
          </a:p>
          <a:p>
            <a:pPr algn="ctr">
              <a:defRPr/>
            </a:pPr>
            <a:endParaRPr lang="en-US"/>
          </a:p>
          <a:p>
            <a:pPr algn="ctr">
              <a:defRPr/>
            </a:pPr>
            <a:r>
              <a:rPr lang="en-US"/>
              <a:t>In 1812, nearly 400,000 of </a:t>
            </a:r>
            <a:r>
              <a:rPr lang="en-US">
                <a:hlinkClick r:id="rId4" tooltip="Napoleon"/>
              </a:rPr>
              <a:t>Napoleon</a:t>
            </a:r>
            <a:r>
              <a:rPr lang="en-US"/>
              <a:t>'s men died in the bitter </a:t>
            </a:r>
          </a:p>
          <a:p>
            <a:pPr algn="ctr">
              <a:defRPr/>
            </a:pPr>
            <a:r>
              <a:rPr lang="en-US"/>
              <a:t>Russian winter, their clothes falling apart as </a:t>
            </a:r>
            <a:r>
              <a:rPr lang="en-US" b="1" u="sng"/>
              <a:t>tin pest</a:t>
            </a:r>
            <a:r>
              <a:rPr lang="en-US"/>
              <a:t> ate their buttons.</a:t>
            </a:r>
          </a:p>
        </p:txBody>
      </p:sp>
      <p:sp>
        <p:nvSpPr>
          <p:cNvPr id="133127" name="Text Box 7"/>
          <p:cNvSpPr txBox="1">
            <a:spLocks noChangeArrowheads="1"/>
          </p:cNvSpPr>
          <p:nvPr/>
        </p:nvSpPr>
        <p:spPr bwMode="auto">
          <a:xfrm>
            <a:off x="1143000" y="6491288"/>
            <a:ext cx="3295650" cy="36671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a:hlinkClick r:id="rId5"/>
              </a:rPr>
              <a:t>http://youtu.be/Hb0VoQ-xQhU</a:t>
            </a:r>
            <a:r>
              <a:rPr lang="en-US"/>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12955" y="31955"/>
            <a:ext cx="8185355" cy="958645"/>
          </a:xfrm>
        </p:spPr>
        <p:txBody>
          <a:bodyPr>
            <a:normAutofit/>
          </a:bodyPr>
          <a:lstStyle/>
          <a:p>
            <a:pPr eaLnBrk="0" fontAlgn="base" hangingPunct="0">
              <a:spcAft>
                <a:spcPct val="0"/>
              </a:spcAft>
            </a:pPr>
            <a:r>
              <a:rPr lang="en-US" sz="4000" b="1" dirty="0" err="1" smtClean="0">
                <a:solidFill>
                  <a:srgbClr val="033ED3"/>
                </a:solidFill>
              </a:rPr>
              <a:t>Degating</a:t>
            </a:r>
            <a:r>
              <a:rPr lang="en-US" sz="4000" b="1" dirty="0" smtClean="0">
                <a:solidFill>
                  <a:srgbClr val="033ED3"/>
                </a:solidFill>
              </a:rPr>
              <a:t> Process</a:t>
            </a:r>
            <a:endParaRPr lang="en-US" sz="4000" b="1" dirty="0">
              <a:solidFill>
                <a:srgbClr val="033ED3"/>
              </a:solidFill>
            </a:endParaRPr>
          </a:p>
        </p:txBody>
      </p:sp>
      <p:sp>
        <p:nvSpPr>
          <p:cNvPr id="100357" name="Rectangle 8"/>
          <p:cNvSpPr>
            <a:spLocks noGrp="1" noChangeArrowheads="1"/>
          </p:cNvSpPr>
          <p:nvPr>
            <p:ph type="body" idx="4294967295"/>
          </p:nvPr>
        </p:nvSpPr>
        <p:spPr>
          <a:xfrm>
            <a:off x="533400" y="990600"/>
            <a:ext cx="8229600" cy="698500"/>
          </a:xfrm>
        </p:spPr>
        <p:txBody>
          <a:bodyPr>
            <a:normAutofit fontScale="92500" lnSpcReduction="20000"/>
          </a:bodyPr>
          <a:lstStyle/>
          <a:p>
            <a:pPr marL="0" indent="0" algn="ctr">
              <a:buSzTx/>
              <a:buNone/>
            </a:pPr>
            <a:r>
              <a:rPr lang="en-US" sz="2400" dirty="0" smtClean="0">
                <a:cs typeface="Times New Roman" pitchFamily="18" charset="0"/>
              </a:rPr>
              <a:t>Gating is the extra metal from the runner and sprue.</a:t>
            </a:r>
          </a:p>
          <a:p>
            <a:pPr marL="0" indent="0" algn="ctr">
              <a:buSzTx/>
              <a:buNone/>
            </a:pPr>
            <a:r>
              <a:rPr lang="en-US" sz="2400" dirty="0" smtClean="0">
                <a:cs typeface="Times New Roman" pitchFamily="18" charset="0"/>
              </a:rPr>
              <a:t>Remove the Gating system and the extra metal gets re-melted</a:t>
            </a:r>
            <a:endParaRPr lang="en-US" sz="2400" dirty="0" smtClean="0"/>
          </a:p>
        </p:txBody>
      </p:sp>
      <p:sp>
        <p:nvSpPr>
          <p:cNvPr id="100358" name="Line 9"/>
          <p:cNvSpPr>
            <a:spLocks noChangeShapeType="1"/>
          </p:cNvSpPr>
          <p:nvPr/>
        </p:nvSpPr>
        <p:spPr bwMode="auto">
          <a:xfrm>
            <a:off x="533400" y="990600"/>
            <a:ext cx="8229600" cy="0"/>
          </a:xfrm>
          <a:prstGeom prst="line">
            <a:avLst/>
          </a:prstGeom>
          <a:noFill/>
          <a:ln w="38100">
            <a:solidFill>
              <a:srgbClr val="033ED3"/>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5800" y="1689100"/>
            <a:ext cx="7162800" cy="4775200"/>
          </a:xfrm>
          <a:prstGeom prst="rect">
            <a:avLst/>
          </a:prstGeom>
        </p:spPr>
      </p:pic>
    </p:spTree>
    <p:extLst>
      <p:ext uri="{BB962C8B-B14F-4D97-AF65-F5344CB8AC3E}">
        <p14:creationId xmlns:p14="http://schemas.microsoft.com/office/powerpoint/2010/main" val="2793774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7696200" cy="1143000"/>
          </a:xfrm>
        </p:spPr>
        <p:txBody>
          <a:bodyPr>
            <a:normAutofit fontScale="90000"/>
          </a:bodyPr>
          <a:lstStyle/>
          <a:p>
            <a:pPr marL="1146175" lvl="1" indent="-514350" algn="ctr">
              <a:spcBef>
                <a:spcPct val="30000"/>
              </a:spcBef>
            </a:pPr>
            <a:r>
              <a:rPr lang="en-US" sz="2800" b="1" dirty="0" smtClean="0"/>
              <a:t>Separate sand from casting</a:t>
            </a:r>
            <a:br>
              <a:rPr lang="en-US" sz="2800" b="1" dirty="0" smtClean="0"/>
            </a:br>
            <a:r>
              <a:rPr lang="en-US" sz="2800" b="1" dirty="0" smtClean="0"/>
              <a:t>Separate runner and sprue from casting</a:t>
            </a:r>
            <a:r>
              <a:rPr lang="en-US" sz="2800" dirty="0" smtClean="0"/>
              <a:t/>
            </a:r>
            <a:br>
              <a:rPr lang="en-US" sz="2800" dirty="0" smtClean="0"/>
            </a:br>
            <a:endParaRPr lang="en-US" dirty="0"/>
          </a:p>
        </p:txBody>
      </p:sp>
      <p:pic>
        <p:nvPicPr>
          <p:cNvPr id="3" name="Picture 2" descr="Hemmeter 3.jpg"/>
          <p:cNvPicPr>
            <a:picLocks noChangeAspect="1"/>
          </p:cNvPicPr>
          <p:nvPr/>
        </p:nvPicPr>
        <p:blipFill>
          <a:blip r:embed="rId3" cstate="email"/>
          <a:stretch>
            <a:fillRect/>
          </a:stretch>
        </p:blipFill>
        <p:spPr>
          <a:xfrm>
            <a:off x="609600" y="1143000"/>
            <a:ext cx="8077200" cy="5384800"/>
          </a:xfrm>
          <a:prstGeom prst="rect">
            <a:avLst/>
          </a:prstGeom>
        </p:spPr>
      </p:pic>
      <p:sp>
        <p:nvSpPr>
          <p:cNvPr id="4" name="Oval 3"/>
          <p:cNvSpPr/>
          <p:nvPr/>
        </p:nvSpPr>
        <p:spPr>
          <a:xfrm>
            <a:off x="3471780" y="3038302"/>
            <a:ext cx="1143000" cy="889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589954" y="3886200"/>
            <a:ext cx="1095184" cy="461665"/>
          </a:xfrm>
          <a:prstGeom prst="rect">
            <a:avLst/>
          </a:prstGeom>
          <a:noFill/>
        </p:spPr>
        <p:txBody>
          <a:bodyPr wrap="square" rtlCol="0">
            <a:spAutoFit/>
          </a:bodyPr>
          <a:lstStyle/>
          <a:p>
            <a:r>
              <a:rPr lang="en-US" sz="2400" dirty="0" smtClean="0">
                <a:solidFill>
                  <a:schemeClr val="bg1"/>
                </a:solidFill>
              </a:rPr>
              <a:t>Casting</a:t>
            </a:r>
            <a:endParaRPr lang="en-US" sz="2400" dirty="0">
              <a:solidFill>
                <a:schemeClr val="bg1"/>
              </a:solidFill>
            </a:endParaRPr>
          </a:p>
        </p:txBody>
      </p:sp>
      <p:sp>
        <p:nvSpPr>
          <p:cNvPr id="6" name="TextBox 5"/>
          <p:cNvSpPr txBox="1"/>
          <p:nvPr/>
        </p:nvSpPr>
        <p:spPr>
          <a:xfrm>
            <a:off x="5857720" y="2766367"/>
            <a:ext cx="2504884" cy="461665"/>
          </a:xfrm>
          <a:prstGeom prst="rect">
            <a:avLst/>
          </a:prstGeom>
          <a:noFill/>
        </p:spPr>
        <p:txBody>
          <a:bodyPr wrap="square" rtlCol="0">
            <a:spAutoFit/>
          </a:bodyPr>
          <a:lstStyle/>
          <a:p>
            <a:r>
              <a:rPr lang="en-US" sz="2400" dirty="0" smtClean="0">
                <a:solidFill>
                  <a:schemeClr val="bg1"/>
                </a:solidFill>
              </a:rPr>
              <a:t>Sprue and runner</a:t>
            </a:r>
            <a:endParaRPr lang="en-US" sz="2400" dirty="0">
              <a:solidFill>
                <a:schemeClr val="bg1"/>
              </a:solidFill>
            </a:endParaRPr>
          </a:p>
        </p:txBody>
      </p:sp>
      <p:cxnSp>
        <p:nvCxnSpPr>
          <p:cNvPr id="9" name="Straight Arrow Connector 8"/>
          <p:cNvCxnSpPr>
            <a:stCxn id="5" idx="1"/>
          </p:cNvCxnSpPr>
          <p:nvPr/>
        </p:nvCxnSpPr>
        <p:spPr>
          <a:xfrm flipH="1" flipV="1">
            <a:off x="4470862" y="3502968"/>
            <a:ext cx="1119092" cy="614065"/>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1"/>
          </p:cNvCxnSpPr>
          <p:nvPr/>
        </p:nvCxnSpPr>
        <p:spPr>
          <a:xfrm flipH="1" flipV="1">
            <a:off x="3375679" y="2495202"/>
            <a:ext cx="2482041" cy="501998"/>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3581400" y="2922885"/>
            <a:ext cx="2264881" cy="94481"/>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sz="2800" b="1" dirty="0" smtClean="0"/>
              <a:t>Cool Casting &amp; Final Processing</a:t>
            </a:r>
            <a:endParaRPr lang="en-US" b="1" dirty="0"/>
          </a:p>
        </p:txBody>
      </p:sp>
      <p:pic>
        <p:nvPicPr>
          <p:cNvPr id="3" name="Picture 2" descr="Cub Scouts 3.jpg"/>
          <p:cNvPicPr>
            <a:picLocks noChangeAspect="1"/>
          </p:cNvPicPr>
          <p:nvPr/>
        </p:nvPicPr>
        <p:blipFill>
          <a:blip r:embed="rId3" cstate="email"/>
          <a:stretch>
            <a:fillRect/>
          </a:stretch>
        </p:blipFill>
        <p:spPr>
          <a:xfrm>
            <a:off x="1066800" y="1676400"/>
            <a:ext cx="6743700" cy="44958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7" descr="Image Detail"/>
          <p:cNvPicPr>
            <a:picLocks noChangeAspect="1" noChangeArrowheads="1"/>
          </p:cNvPicPr>
          <p:nvPr/>
        </p:nvPicPr>
        <p:blipFill>
          <a:blip r:embed="rId3" cstate="email"/>
          <a:srcRect/>
          <a:stretch>
            <a:fillRect/>
          </a:stretch>
        </p:blipFill>
        <p:spPr bwMode="auto">
          <a:xfrm>
            <a:off x="228600" y="114246"/>
            <a:ext cx="8686800" cy="6397837"/>
          </a:xfrm>
          <a:prstGeom prst="rect">
            <a:avLst/>
          </a:prstGeom>
          <a:noFill/>
          <a:ln w="9525">
            <a:noFill/>
            <a:miter lim="800000"/>
            <a:headEnd/>
            <a:tailEnd/>
          </a:ln>
        </p:spPr>
      </p:pic>
      <p:sp>
        <p:nvSpPr>
          <p:cNvPr id="123909" name="Rectangle 5"/>
          <p:cNvSpPr>
            <a:spLocks noChangeArrowheads="1"/>
          </p:cNvSpPr>
          <p:nvPr/>
        </p:nvSpPr>
        <p:spPr bwMode="auto">
          <a:xfrm>
            <a:off x="1447800" y="304800"/>
            <a:ext cx="5791200" cy="457200"/>
          </a:xfrm>
          <a:prstGeom prst="rect">
            <a:avLst/>
          </a:prstGeom>
          <a:solidFill>
            <a:schemeClr val="bg1">
              <a:lumMod val="85000"/>
            </a:schemeClr>
          </a:solidFill>
          <a:ln w="9525">
            <a:solidFill>
              <a:schemeClr val="tx1"/>
            </a:solidFill>
            <a:miter lim="800000"/>
            <a:headEnd/>
            <a:tailEnd/>
          </a:ln>
          <a:effectLst>
            <a:prstShdw prst="shdw17" dist="17961" dir="2700000">
              <a:schemeClr val="accent1">
                <a:gamma/>
                <a:shade val="60000"/>
                <a:invGamma/>
              </a:schemeClr>
            </a:prstShdw>
          </a:effectLst>
        </p:spPr>
        <p:txBody>
          <a:bodyPr wrap="square" anchor="ctr">
            <a:spAutoFit/>
          </a:bodyPr>
          <a:lstStyle/>
          <a:p>
            <a:pPr algn="ctr">
              <a:defRPr/>
            </a:pPr>
            <a:r>
              <a:rPr lang="en-US" sz="2400" b="1" dirty="0"/>
              <a:t>Can you find a useful natural object?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5909310"/>
          </a:xfrm>
          <a:prstGeom prst="rect">
            <a:avLst/>
          </a:prstGeom>
        </p:spPr>
        <p:txBody>
          <a:bodyPr wrap="square">
            <a:spAutoFit/>
          </a:bodyPr>
          <a:lstStyle/>
          <a:p>
            <a:pPr algn="ctr"/>
            <a:r>
              <a:rPr lang="en-US" sz="2800" b="1" dirty="0" smtClean="0"/>
              <a:t>AFS Saginaw Valley Chapter – 3 year FIB Summary</a:t>
            </a:r>
          </a:p>
          <a:p>
            <a:r>
              <a:rPr lang="en-US" dirty="0" smtClean="0"/>
              <a:t> </a:t>
            </a:r>
          </a:p>
          <a:p>
            <a:endParaRPr lang="en-US" sz="2000" b="1" dirty="0" smtClean="0">
              <a:solidFill>
                <a:srgbClr val="0070C0"/>
              </a:solidFill>
            </a:endParaRPr>
          </a:p>
          <a:p>
            <a:r>
              <a:rPr lang="en-US" sz="2400" b="1" dirty="0" smtClean="0">
                <a:solidFill>
                  <a:srgbClr val="0070C0"/>
                </a:solidFill>
              </a:rPr>
              <a:t>Total number youth served was 21,000</a:t>
            </a:r>
          </a:p>
          <a:p>
            <a:r>
              <a:rPr lang="en-US" sz="2000" b="1" dirty="0" smtClean="0">
                <a:solidFill>
                  <a:srgbClr val="0070C0"/>
                </a:solidFill>
              </a:rPr>
              <a:t> </a:t>
            </a:r>
          </a:p>
          <a:p>
            <a:r>
              <a:rPr lang="en-US" sz="2400" b="1" dirty="0" smtClean="0">
                <a:solidFill>
                  <a:srgbClr val="0070C0"/>
                </a:solidFill>
              </a:rPr>
              <a:t>Total number volunteers that helped were 362</a:t>
            </a:r>
            <a:r>
              <a:rPr lang="en-US" sz="2000" b="1" dirty="0" smtClean="0">
                <a:solidFill>
                  <a:srgbClr val="0070C0"/>
                </a:solidFill>
              </a:rPr>
              <a:t> </a:t>
            </a:r>
          </a:p>
          <a:p>
            <a:r>
              <a:rPr lang="en-US" sz="2000" b="1" dirty="0">
                <a:solidFill>
                  <a:srgbClr val="0070C0"/>
                </a:solidFill>
              </a:rPr>
              <a:t>	</a:t>
            </a:r>
            <a:r>
              <a:rPr lang="en-US" sz="2400" b="1" dirty="0" smtClean="0">
                <a:solidFill>
                  <a:srgbClr val="0070C0"/>
                </a:solidFill>
              </a:rPr>
              <a:t>(140 different individuals)</a:t>
            </a:r>
          </a:p>
          <a:p>
            <a:r>
              <a:rPr lang="en-US" sz="2000" b="1" dirty="0" smtClean="0">
                <a:solidFill>
                  <a:srgbClr val="0070C0"/>
                </a:solidFill>
              </a:rPr>
              <a:t> </a:t>
            </a:r>
          </a:p>
          <a:p>
            <a:r>
              <a:rPr lang="en-US" sz="2400" b="1" dirty="0" smtClean="0">
                <a:solidFill>
                  <a:srgbClr val="0070C0"/>
                </a:solidFill>
              </a:rPr>
              <a:t>Total number events was 31</a:t>
            </a:r>
          </a:p>
          <a:p>
            <a:r>
              <a:rPr lang="en-US" sz="2000" b="1" dirty="0" smtClean="0">
                <a:solidFill>
                  <a:srgbClr val="0070C0"/>
                </a:solidFill>
              </a:rPr>
              <a:t> </a:t>
            </a:r>
          </a:p>
          <a:p>
            <a:r>
              <a:rPr lang="en-US" sz="2400" b="1" dirty="0" smtClean="0">
                <a:solidFill>
                  <a:srgbClr val="0070C0"/>
                </a:solidFill>
              </a:rPr>
              <a:t>Total pounds tin used 300 lbs</a:t>
            </a:r>
            <a:r>
              <a:rPr lang="en-US" sz="2000" b="1" dirty="0" smtClean="0">
                <a:solidFill>
                  <a:srgbClr val="0070C0"/>
                </a:solidFill>
              </a:rPr>
              <a:t>. </a:t>
            </a:r>
            <a:r>
              <a:rPr lang="en-US" sz="2400" b="1" dirty="0" smtClean="0">
                <a:solidFill>
                  <a:srgbClr val="0070C0"/>
                </a:solidFill>
              </a:rPr>
              <a:t>at a cost of $1,300</a:t>
            </a:r>
          </a:p>
          <a:p>
            <a:r>
              <a:rPr lang="en-US" sz="2000" b="1" dirty="0" smtClean="0">
                <a:solidFill>
                  <a:srgbClr val="0070C0"/>
                </a:solidFill>
              </a:rPr>
              <a:t>  </a:t>
            </a:r>
          </a:p>
          <a:p>
            <a:r>
              <a:rPr lang="en-US" sz="2400" b="1" dirty="0" smtClean="0">
                <a:solidFill>
                  <a:srgbClr val="0070C0"/>
                </a:solidFill>
              </a:rPr>
              <a:t>Total sand 100 lbs. </a:t>
            </a:r>
            <a:r>
              <a:rPr lang="en-US" sz="2400" b="1" dirty="0">
                <a:solidFill>
                  <a:srgbClr val="0070C0"/>
                </a:solidFill>
              </a:rPr>
              <a:t>(</a:t>
            </a:r>
            <a:r>
              <a:rPr lang="en-US" sz="2400" b="1" dirty="0" smtClean="0">
                <a:solidFill>
                  <a:srgbClr val="0070C0"/>
                </a:solidFill>
              </a:rPr>
              <a:t>donated or bought) and used up 23.5 lbs</a:t>
            </a:r>
            <a:r>
              <a:rPr lang="en-US" sz="2000" b="1" dirty="0" smtClean="0">
                <a:solidFill>
                  <a:srgbClr val="0070C0"/>
                </a:solidFill>
              </a:rPr>
              <a:t>.</a:t>
            </a:r>
          </a:p>
          <a:p>
            <a:r>
              <a:rPr lang="en-US" sz="2000" b="1" dirty="0" smtClean="0">
                <a:solidFill>
                  <a:srgbClr val="0070C0"/>
                </a:solidFill>
              </a:rPr>
              <a:t> </a:t>
            </a:r>
          </a:p>
          <a:p>
            <a:r>
              <a:rPr lang="en-US" sz="2400" b="1" dirty="0" smtClean="0">
                <a:solidFill>
                  <a:srgbClr val="0070C0"/>
                </a:solidFill>
              </a:rPr>
              <a:t>Sand purchased from Kent State for $20 a pound with shipping</a:t>
            </a:r>
          </a:p>
          <a:p>
            <a:r>
              <a:rPr lang="en-US" sz="2000" b="1" dirty="0" smtClean="0">
                <a:solidFill>
                  <a:srgbClr val="0070C0"/>
                </a:solidFill>
              </a:rPr>
              <a:t> </a:t>
            </a:r>
          </a:p>
          <a:p>
            <a:r>
              <a:rPr lang="en-US" sz="2400" b="1" dirty="0" smtClean="0">
                <a:solidFill>
                  <a:srgbClr val="0070C0"/>
                </a:solidFill>
              </a:rPr>
              <a:t>Total cost for FIB equipment was approximately $1,000.</a:t>
            </a:r>
            <a:endParaRPr lang="en-US" sz="2400" b="1" dirty="0">
              <a:solidFill>
                <a:srgbClr val="0070C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2" name="Rectangle 4"/>
          <p:cNvSpPr>
            <a:spLocks noChangeArrowheads="1"/>
          </p:cNvSpPr>
          <p:nvPr/>
        </p:nvSpPr>
        <p:spPr bwMode="auto">
          <a:xfrm>
            <a:off x="1073150" y="273050"/>
            <a:ext cx="6921500" cy="2528888"/>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algn="ctr" eaLnBrk="0" hangingPunct="0">
              <a:defRPr/>
            </a:pPr>
            <a:r>
              <a:rPr lang="en-US" sz="3200" b="1">
                <a:solidFill>
                  <a:schemeClr val="hlink"/>
                </a:solidFill>
              </a:rPr>
              <a:t>Manufacturing is changing natural </a:t>
            </a:r>
          </a:p>
          <a:p>
            <a:pPr algn="ctr" eaLnBrk="0" hangingPunct="0">
              <a:defRPr/>
            </a:pPr>
            <a:r>
              <a:rPr lang="en-US" sz="3200" b="1">
                <a:solidFill>
                  <a:schemeClr val="hlink"/>
                </a:solidFill>
              </a:rPr>
              <a:t>things into useful shapes.</a:t>
            </a:r>
          </a:p>
          <a:p>
            <a:pPr algn="ctr" eaLnBrk="0" hangingPunct="0">
              <a:defRPr/>
            </a:pPr>
            <a:endParaRPr lang="en-US" sz="3200" b="1">
              <a:solidFill>
                <a:schemeClr val="hlink"/>
              </a:solidFill>
            </a:endParaRPr>
          </a:p>
          <a:p>
            <a:pPr algn="ctr" eaLnBrk="0" hangingPunct="0">
              <a:defRPr/>
            </a:pPr>
            <a:r>
              <a:rPr lang="en-US" sz="3200" b="1">
                <a:solidFill>
                  <a:schemeClr val="hlink"/>
                </a:solidFill>
              </a:rPr>
              <a:t>How many ways can you change </a:t>
            </a:r>
          </a:p>
          <a:p>
            <a:pPr algn="ctr" eaLnBrk="0" hangingPunct="0">
              <a:defRPr/>
            </a:pPr>
            <a:r>
              <a:rPr lang="en-US" sz="3200" b="1">
                <a:solidFill>
                  <a:schemeClr val="hlink"/>
                </a:solidFill>
              </a:rPr>
              <a:t>the shape of something?</a:t>
            </a:r>
          </a:p>
        </p:txBody>
      </p:sp>
      <p:pic>
        <p:nvPicPr>
          <p:cNvPr id="5123" name="Picture 8" descr="mlss_mario-hammer"/>
          <p:cNvPicPr>
            <a:picLocks noChangeAspect="1" noChangeArrowheads="1"/>
          </p:cNvPicPr>
          <p:nvPr/>
        </p:nvPicPr>
        <p:blipFill>
          <a:blip r:embed="rId3" cstate="email"/>
          <a:srcRect/>
          <a:stretch>
            <a:fillRect/>
          </a:stretch>
        </p:blipFill>
        <p:spPr bwMode="auto">
          <a:xfrm>
            <a:off x="5907088" y="3276600"/>
            <a:ext cx="3236912" cy="3581400"/>
          </a:xfrm>
          <a:prstGeom prst="rect">
            <a:avLst/>
          </a:prstGeom>
          <a:noFill/>
          <a:ln w="9525">
            <a:noFill/>
            <a:miter lim="800000"/>
            <a:headEnd/>
            <a:tailEnd/>
          </a:ln>
        </p:spPr>
      </p:pic>
      <p:pic>
        <p:nvPicPr>
          <p:cNvPr id="5124" name="Picture 10" descr="sizzors_full"/>
          <p:cNvPicPr>
            <a:picLocks noChangeAspect="1" noChangeArrowheads="1"/>
          </p:cNvPicPr>
          <p:nvPr/>
        </p:nvPicPr>
        <p:blipFill>
          <a:blip r:embed="rId4" cstate="email"/>
          <a:srcRect/>
          <a:stretch>
            <a:fillRect/>
          </a:stretch>
        </p:blipFill>
        <p:spPr bwMode="auto">
          <a:xfrm>
            <a:off x="685800" y="3713163"/>
            <a:ext cx="3733800" cy="3144837"/>
          </a:xfrm>
          <a:prstGeom prst="rect">
            <a:avLst/>
          </a:prstGeom>
          <a:noFill/>
          <a:ln w="9525">
            <a:noFill/>
            <a:miter lim="800000"/>
            <a:headEnd/>
            <a:tailEnd/>
          </a:ln>
        </p:spPr>
      </p:pic>
      <p:sp>
        <p:nvSpPr>
          <p:cNvPr id="124939" name="Text Box 11"/>
          <p:cNvSpPr txBox="1">
            <a:spLocks noChangeArrowheads="1"/>
          </p:cNvSpPr>
          <p:nvPr/>
        </p:nvSpPr>
        <p:spPr bwMode="auto">
          <a:xfrm>
            <a:off x="822325" y="2911475"/>
            <a:ext cx="1311275" cy="579438"/>
          </a:xfrm>
          <a:prstGeom prst="rect">
            <a:avLst/>
          </a:prstGeom>
          <a:solidFill>
            <a:schemeClr val="bg2"/>
          </a:solidFill>
          <a:ln w="15875">
            <a:solidFill>
              <a:schemeClr val="tx1"/>
            </a:solid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sz="3200" b="1" dirty="0">
                <a:solidFill>
                  <a:srgbClr val="EE3224"/>
                </a:solidFill>
              </a:rPr>
              <a:t>1. Cut</a:t>
            </a:r>
          </a:p>
        </p:txBody>
      </p:sp>
      <p:sp>
        <p:nvSpPr>
          <p:cNvPr id="124940" name="Rectangle 12"/>
          <p:cNvSpPr>
            <a:spLocks noChangeArrowheads="1"/>
          </p:cNvSpPr>
          <p:nvPr/>
        </p:nvSpPr>
        <p:spPr bwMode="auto">
          <a:xfrm>
            <a:off x="6629400" y="2798763"/>
            <a:ext cx="1966913" cy="579437"/>
          </a:xfrm>
          <a:prstGeom prst="rect">
            <a:avLst/>
          </a:prstGeom>
          <a:solidFill>
            <a:schemeClr val="bg2"/>
          </a:solidFill>
          <a:ln w="15875">
            <a:solidFill>
              <a:schemeClr val="tx1"/>
            </a:solid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sz="3200" b="1" dirty="0">
                <a:solidFill>
                  <a:srgbClr val="EE3224"/>
                </a:solidFill>
              </a:rPr>
              <a:t>2. Smash</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IM000360"/>
          <p:cNvPicPr>
            <a:picLocks noChangeAspect="1" noChangeArrowheads="1"/>
          </p:cNvPicPr>
          <p:nvPr/>
        </p:nvPicPr>
        <p:blipFill>
          <a:blip r:embed="rId3" cstate="email"/>
          <a:srcRect/>
          <a:stretch>
            <a:fillRect/>
          </a:stretch>
        </p:blipFill>
        <p:spPr bwMode="auto">
          <a:xfrm>
            <a:off x="457200" y="533400"/>
            <a:ext cx="8305800" cy="5695950"/>
          </a:xfrm>
          <a:prstGeom prst="rect">
            <a:avLst/>
          </a:prstGeom>
          <a:noFill/>
          <a:ln w="9525">
            <a:noFill/>
            <a:miter lim="800000"/>
            <a:headEnd/>
            <a:tailEnd/>
          </a:ln>
        </p:spPr>
      </p:pic>
      <p:sp>
        <p:nvSpPr>
          <p:cNvPr id="145413" name="Rectangle 5"/>
          <p:cNvSpPr>
            <a:spLocks noChangeArrowheads="1"/>
          </p:cNvSpPr>
          <p:nvPr/>
        </p:nvSpPr>
        <p:spPr bwMode="auto">
          <a:xfrm>
            <a:off x="3902004" y="2418334"/>
            <a:ext cx="4419671" cy="731520"/>
          </a:xfrm>
          <a:prstGeom prst="rect">
            <a:avLst/>
          </a:prstGeom>
          <a:solidFill>
            <a:schemeClr val="bg1"/>
          </a:solidFill>
          <a:ln w="9525">
            <a:noFill/>
            <a:miter lim="800000"/>
            <a:headEnd/>
            <a:tailEnd/>
          </a:ln>
          <a:effectLst>
            <a:prstShdw prst="shdw17" dist="17961" dir="2700000">
              <a:schemeClr val="bg1">
                <a:gamma/>
                <a:shade val="60000"/>
                <a:invGamma/>
              </a:schemeClr>
            </a:prstShdw>
          </a:effectLst>
        </p:spPr>
        <p:txBody>
          <a:bodyPr wrap="none" anchor="ctr" anchorCtr="1">
            <a:spAutoFit/>
          </a:bodyPr>
          <a:lstStyle/>
          <a:p>
            <a:pPr>
              <a:defRPr/>
            </a:pPr>
            <a:r>
              <a:rPr lang="en-US" sz="4800" b="1" dirty="0">
                <a:solidFill>
                  <a:srgbClr val="EE3224"/>
                </a:solidFill>
              </a:rPr>
              <a:t>3. Cast to shape!</a:t>
            </a:r>
          </a:p>
        </p:txBody>
      </p:sp>
      <p:sp>
        <p:nvSpPr>
          <p:cNvPr id="145414" name="Text Box 6"/>
          <p:cNvSpPr txBox="1">
            <a:spLocks noChangeArrowheads="1"/>
          </p:cNvSpPr>
          <p:nvPr/>
        </p:nvSpPr>
        <p:spPr bwMode="auto">
          <a:xfrm>
            <a:off x="4114800" y="3598347"/>
            <a:ext cx="3197735" cy="36933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dirty="0">
                <a:solidFill>
                  <a:srgbClr val="FFFF00"/>
                </a:solidFill>
              </a:rPr>
              <a:t>Prehistoric cast bronze axe head</a:t>
            </a:r>
          </a:p>
        </p:txBody>
      </p:sp>
      <p:sp>
        <p:nvSpPr>
          <p:cNvPr id="145415" name="Text Box 7"/>
          <p:cNvSpPr txBox="1">
            <a:spLocks noChangeArrowheads="1"/>
          </p:cNvSpPr>
          <p:nvPr/>
        </p:nvSpPr>
        <p:spPr bwMode="auto">
          <a:xfrm>
            <a:off x="3717925" y="4608513"/>
            <a:ext cx="1258037" cy="36933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spAutoFit/>
          </a:bodyPr>
          <a:lstStyle/>
          <a:p>
            <a:pPr>
              <a:defRPr/>
            </a:pPr>
            <a:r>
              <a:rPr lang="en-US" dirty="0">
                <a:solidFill>
                  <a:srgbClr val="FFFF00"/>
                </a:solidFill>
              </a:rPr>
              <a:t>Stone mold</a:t>
            </a:r>
          </a:p>
        </p:txBody>
      </p:sp>
      <p:sp>
        <p:nvSpPr>
          <p:cNvPr id="145417" name="Text Box 9"/>
          <p:cNvSpPr txBox="1">
            <a:spLocks noChangeArrowheads="1"/>
          </p:cNvSpPr>
          <p:nvPr/>
        </p:nvSpPr>
        <p:spPr bwMode="auto">
          <a:xfrm>
            <a:off x="1295400" y="6248401"/>
            <a:ext cx="6705600" cy="461665"/>
          </a:xfrm>
          <a:prstGeom prst="rect">
            <a:avLst/>
          </a:prstGeom>
          <a:solidFill>
            <a:schemeClr val="bg1"/>
          </a:solidFill>
          <a:ln w="9525">
            <a:noFill/>
            <a:miter lim="800000"/>
            <a:headEnd/>
            <a:tailEnd/>
          </a:ln>
          <a:effectLst>
            <a:prstShdw prst="shdw17" dist="17961" dir="2700000">
              <a:schemeClr val="bg1">
                <a:gamma/>
                <a:shade val="60000"/>
                <a:invGamma/>
              </a:schemeClr>
            </a:prstShdw>
          </a:effectLst>
        </p:spPr>
        <p:txBody>
          <a:bodyPr wrap="square">
            <a:spAutoFit/>
          </a:bodyPr>
          <a:lstStyle/>
          <a:p>
            <a:pPr>
              <a:defRPr/>
            </a:pPr>
            <a:r>
              <a:rPr lang="en-US" sz="2400" b="1" dirty="0"/>
              <a:t>National Archaeological Museum – Athens, Greece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etal_Casting_Intro_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893" y="-1"/>
            <a:ext cx="7620000" cy="5715001"/>
          </a:xfrm>
          <a:prstGeom prst="rect">
            <a:avLst/>
          </a:prstGeom>
        </p:spPr>
      </p:pic>
      <p:pic>
        <p:nvPicPr>
          <p:cNvPr id="2" name="Picture 5" descr="AFS_logo_SaginawValleyChapt"/>
          <p:cNvPicPr>
            <a:picLocks noChangeAspect="1" noChangeArrowheads="1"/>
          </p:cNvPicPr>
          <p:nvPr/>
        </p:nvPicPr>
        <p:blipFill>
          <a:blip r:embed="rId6" cstate="email"/>
          <a:srcRect/>
          <a:stretch>
            <a:fillRect/>
          </a:stretch>
        </p:blipFill>
        <p:spPr bwMode="auto">
          <a:xfrm>
            <a:off x="7678115" y="26894"/>
            <a:ext cx="1483813" cy="1344706"/>
          </a:xfrm>
          <a:prstGeom prst="rect">
            <a:avLst/>
          </a:prstGeom>
          <a:solidFill>
            <a:schemeClr val="bg1">
              <a:lumMod val="95000"/>
            </a:schemeClr>
          </a:solidFill>
          <a:ln w="25400">
            <a:solidFill>
              <a:schemeClr val="accent1"/>
            </a:solid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3200frog"/>
          <p:cNvPicPr>
            <a:picLocks noChangeAspect="1" noChangeArrowheads="1"/>
          </p:cNvPicPr>
          <p:nvPr/>
        </p:nvPicPr>
        <p:blipFill>
          <a:blip r:embed="rId3" cstate="email"/>
          <a:srcRect/>
          <a:stretch>
            <a:fillRect/>
          </a:stretch>
        </p:blipFill>
        <p:spPr bwMode="auto">
          <a:xfrm>
            <a:off x="0" y="0"/>
            <a:ext cx="3479800" cy="6858000"/>
          </a:xfrm>
          <a:prstGeom prst="rect">
            <a:avLst/>
          </a:prstGeom>
          <a:noFill/>
          <a:ln w="9525">
            <a:noFill/>
            <a:miter lim="800000"/>
            <a:headEnd/>
            <a:tailEnd/>
          </a:ln>
        </p:spPr>
      </p:pic>
      <p:sp>
        <p:nvSpPr>
          <p:cNvPr id="184323" name="Text Box 3"/>
          <p:cNvSpPr txBox="1">
            <a:spLocks noChangeArrowheads="1"/>
          </p:cNvSpPr>
          <p:nvPr/>
        </p:nvSpPr>
        <p:spPr bwMode="auto">
          <a:xfrm>
            <a:off x="2362200" y="685800"/>
            <a:ext cx="6400800" cy="1231106"/>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ctr">
              <a:spcBef>
                <a:spcPct val="50000"/>
              </a:spcBef>
              <a:defRPr/>
            </a:pPr>
            <a:r>
              <a:rPr lang="en-US" sz="2400" b="1" dirty="0"/>
              <a:t>World’s oldest castings.</a:t>
            </a:r>
            <a:r>
              <a:rPr lang="en-US" dirty="0"/>
              <a:t> </a:t>
            </a:r>
          </a:p>
          <a:p>
            <a:pPr>
              <a:spcBef>
                <a:spcPct val="50000"/>
              </a:spcBef>
              <a:buFontTx/>
              <a:buChar char="•"/>
              <a:defRPr/>
            </a:pPr>
            <a:r>
              <a:rPr lang="en-US" sz="2000" b="1" dirty="0" smtClean="0"/>
              <a:t>  Copper </a:t>
            </a:r>
            <a:r>
              <a:rPr lang="en-US" sz="2000" b="1" dirty="0"/>
              <a:t>axe found with the mummy of the “Ice Man” in </a:t>
            </a:r>
            <a:r>
              <a:rPr lang="en-US" sz="2000" b="1" dirty="0" smtClean="0"/>
              <a:t>1991–3300 </a:t>
            </a:r>
            <a:r>
              <a:rPr lang="en-US" sz="2000" b="1" dirty="0"/>
              <a:t>BC</a:t>
            </a:r>
          </a:p>
        </p:txBody>
      </p:sp>
      <p:pic>
        <p:nvPicPr>
          <p:cNvPr id="7172" name="Picture 4" descr="axe2"/>
          <p:cNvPicPr>
            <a:picLocks noChangeAspect="1" noChangeArrowheads="1"/>
          </p:cNvPicPr>
          <p:nvPr/>
        </p:nvPicPr>
        <p:blipFill>
          <a:blip r:embed="rId4" cstate="email"/>
          <a:srcRect/>
          <a:stretch>
            <a:fillRect/>
          </a:stretch>
        </p:blipFill>
        <p:spPr bwMode="auto">
          <a:xfrm>
            <a:off x="3352800" y="2173288"/>
            <a:ext cx="5562600" cy="4156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IM000361"/>
          <p:cNvPicPr>
            <a:picLocks noChangeAspect="1" noChangeArrowheads="1"/>
          </p:cNvPicPr>
          <p:nvPr/>
        </p:nvPicPr>
        <p:blipFill>
          <a:blip r:embed="rId3" cstate="email"/>
          <a:srcRect/>
          <a:stretch>
            <a:fillRect/>
          </a:stretch>
        </p:blipFill>
        <p:spPr bwMode="auto">
          <a:xfrm>
            <a:off x="304800" y="171450"/>
            <a:ext cx="8610600" cy="6457950"/>
          </a:xfrm>
          <a:prstGeom prst="rect">
            <a:avLst/>
          </a:prstGeom>
          <a:noFill/>
          <a:ln w="9525">
            <a:noFill/>
            <a:miter lim="800000"/>
            <a:headEnd/>
            <a:tailEnd/>
          </a:ln>
        </p:spPr>
      </p:pic>
      <p:sp>
        <p:nvSpPr>
          <p:cNvPr id="146437" name="Text Box 5"/>
          <p:cNvSpPr txBox="1">
            <a:spLocks noChangeArrowheads="1"/>
          </p:cNvSpPr>
          <p:nvPr/>
        </p:nvSpPr>
        <p:spPr bwMode="auto">
          <a:xfrm>
            <a:off x="4114800" y="5105400"/>
            <a:ext cx="4405693" cy="461665"/>
          </a:xfrm>
          <a:prstGeom prst="rect">
            <a:avLst/>
          </a:prstGeom>
          <a:solidFill>
            <a:schemeClr val="bg1"/>
          </a:solidFill>
          <a:ln w="9525">
            <a:noFill/>
            <a:miter lim="800000"/>
            <a:headEnd/>
            <a:tailEnd/>
          </a:ln>
          <a:effectLst>
            <a:prstShdw prst="shdw17" dist="17961" dir="2700000">
              <a:schemeClr val="bg1">
                <a:gamma/>
                <a:shade val="60000"/>
                <a:invGamma/>
              </a:schemeClr>
            </a:prstShdw>
          </a:effectLst>
        </p:spPr>
        <p:txBody>
          <a:bodyPr wrap="none">
            <a:spAutoFit/>
          </a:bodyPr>
          <a:lstStyle/>
          <a:p>
            <a:pPr>
              <a:defRPr/>
            </a:pPr>
            <a:r>
              <a:rPr lang="en-US" sz="2400" b="1" dirty="0"/>
              <a:t>Prehistoric cast bronze axe heads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1576</TotalTime>
  <Words>2632</Words>
  <Application>Microsoft Office PowerPoint</Application>
  <PresentationFormat>On-screen Show (4:3)</PresentationFormat>
  <Paragraphs>279</Paragraphs>
  <Slides>40</Slides>
  <Notes>38</Notes>
  <HiddenSlides>0</HiddenSlides>
  <MMClips>1</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Foundry-In-Da-Box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Casting Definition</vt:lpstr>
      <vt:lpstr>PowerPoint Presentation</vt:lpstr>
      <vt:lpstr>PowerPoint Presentation</vt:lpstr>
      <vt:lpstr>Use pattern to make the design (shape of casting) </vt:lpstr>
      <vt:lpstr>Flask Molding</vt:lpstr>
      <vt:lpstr>Make a mold with sand in a flask Make a hole to pour metal in (sprue and runner)</vt:lpstr>
      <vt:lpstr>Sand Mold</vt:lpstr>
      <vt:lpstr>Pour Molten Metal</vt:lpstr>
      <vt:lpstr>Melt some scrap metal Pour in Tin metal </vt:lpstr>
      <vt:lpstr>PowerPoint Presentation</vt:lpstr>
      <vt:lpstr>PowerPoint Presentation</vt:lpstr>
      <vt:lpstr>PowerPoint Presentation</vt:lpstr>
      <vt:lpstr>PowerPoint Presentation</vt:lpstr>
      <vt:lpstr>Degating Process</vt:lpstr>
      <vt:lpstr>Separate sand from casting Separate runner and sprue from casting </vt:lpstr>
      <vt:lpstr>Cool Casting &amp; Final Processing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Brian</dc:creator>
  <cp:lastModifiedBy>Dave</cp:lastModifiedBy>
  <cp:revision>48</cp:revision>
  <dcterms:created xsi:type="dcterms:W3CDTF">2014-07-29T21:16:33Z</dcterms:created>
  <dcterms:modified xsi:type="dcterms:W3CDTF">2015-12-15T20:31:30Z</dcterms:modified>
</cp:coreProperties>
</file>